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handoutMasterIdLst>
    <p:handoutMasterId r:id="rId36"/>
  </p:handoutMasterIdLst>
  <p:sldIdLst>
    <p:sldId id="542" r:id="rId2"/>
    <p:sldId id="634" r:id="rId3"/>
    <p:sldId id="808" r:id="rId4"/>
    <p:sldId id="809" r:id="rId5"/>
    <p:sldId id="804" r:id="rId6"/>
    <p:sldId id="817" r:id="rId7"/>
    <p:sldId id="818" r:id="rId8"/>
    <p:sldId id="819" r:id="rId9"/>
    <p:sldId id="820" r:id="rId10"/>
    <p:sldId id="821" r:id="rId11"/>
    <p:sldId id="822" r:id="rId12"/>
    <p:sldId id="823" r:id="rId13"/>
    <p:sldId id="824" r:id="rId14"/>
    <p:sldId id="825" r:id="rId15"/>
    <p:sldId id="826" r:id="rId16"/>
    <p:sldId id="827" r:id="rId17"/>
    <p:sldId id="828" r:id="rId18"/>
    <p:sldId id="829" r:id="rId19"/>
    <p:sldId id="830" r:id="rId20"/>
    <p:sldId id="831" r:id="rId21"/>
    <p:sldId id="832" r:id="rId22"/>
    <p:sldId id="833" r:id="rId23"/>
    <p:sldId id="776" r:id="rId24"/>
    <p:sldId id="662" r:id="rId25"/>
    <p:sldId id="674" r:id="rId26"/>
    <p:sldId id="675" r:id="rId27"/>
    <p:sldId id="665" r:id="rId28"/>
    <p:sldId id="666" r:id="rId29"/>
    <p:sldId id="667" r:id="rId30"/>
    <p:sldId id="668" r:id="rId31"/>
    <p:sldId id="784" r:id="rId32"/>
    <p:sldId id="815" r:id="rId33"/>
    <p:sldId id="816" r:id="rId34"/>
  </p:sldIdLst>
  <p:sldSz cx="9144000" cy="5143500" type="screen16x9"/>
  <p:notesSz cx="6797675" cy="9926638"/>
  <p:custDataLst>
    <p:tags r:id="rId37"/>
  </p:custDataLst>
  <p:defaultText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3">
          <p15:clr>
            <a:srgbClr val="A4A3A4"/>
          </p15:clr>
        </p15:guide>
        <p15:guide id="2" pos="291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ebook"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DDFE5"/>
    <a:srgbClr val="2DCAD1"/>
    <a:srgbClr val="FFFFFF"/>
    <a:srgbClr val="FF0000"/>
    <a:srgbClr val="8FE4E5"/>
    <a:srgbClr val="00A5AE"/>
    <a:srgbClr val="009900"/>
    <a:srgbClr val="66FF33"/>
    <a:srgbClr val="FF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21" autoAdjust="0"/>
    <p:restoredTop sz="94463" autoAdjust="0"/>
  </p:normalViewPr>
  <p:slideViewPr>
    <p:cSldViewPr>
      <p:cViewPr varScale="1">
        <p:scale>
          <a:sx n="135" d="100"/>
          <a:sy n="135" d="100"/>
        </p:scale>
        <p:origin x="522" y="126"/>
      </p:cViewPr>
      <p:guideLst>
        <p:guide orient="horz" pos="1523"/>
        <p:guide pos="29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592"/>
    </p:cViewPr>
  </p:sorterViewPr>
  <p:notesViewPr>
    <p:cSldViewPr>
      <p:cViewPr varScale="1">
        <p:scale>
          <a:sx n="60" d="100"/>
          <a:sy n="60" d="100"/>
        </p:scale>
        <p:origin x="2419"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66B588-1261-4A20-9BF8-0CB9EBB1FD7E}" type="datetimeFigureOut">
              <a:rPr lang="zh-CN" altLang="en-US" smtClean="0"/>
              <a:t>2026/4/13</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F0B80DAA-69AD-44A6-BC55-8624C5B2A23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5659" cy="496332"/>
          </a:xfrm>
          <a:prstGeom prst="rect">
            <a:avLst/>
          </a:prstGeom>
        </p:spPr>
        <p:txBody>
          <a:bodyPr vert="horz" lIns="95562" tIns="47781" rIns="95562" bIns="47781" rtlCol="0"/>
          <a:lstStyle>
            <a:lvl1pPr algn="l">
              <a:defRPr sz="13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50443" y="1"/>
            <a:ext cx="2945659" cy="496332"/>
          </a:xfrm>
          <a:prstGeom prst="rect">
            <a:avLst/>
          </a:prstGeom>
        </p:spPr>
        <p:txBody>
          <a:bodyPr vert="horz" lIns="95562" tIns="47781" rIns="95562" bIns="47781" rtlCol="0"/>
          <a:lstStyle>
            <a:lvl1pPr algn="r">
              <a:defRPr sz="1300">
                <a:ea typeface="微软雅黑" panose="020B0503020204020204" pitchFamily="34" charset="-122"/>
              </a:defRPr>
            </a:lvl1pPr>
          </a:lstStyle>
          <a:p>
            <a:fld id="{049650E5-154D-4D18-9238-1FE280D65669}" type="datetimeFigureOut">
              <a:rPr lang="zh-CN" altLang="en-US" smtClean="0"/>
              <a:pPr/>
              <a:t>2026/4/13</a:t>
            </a:fld>
            <a:endParaRPr lang="zh-CN" altLang="en-US" dirty="0"/>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2" tIns="47781" rIns="95562" bIns="47781" rtlCol="0" anchor="ctr"/>
          <a:lstStyle/>
          <a:p>
            <a:endParaRPr lang="zh-CN" altLang="en-US" dirty="0"/>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5562" tIns="47781" rIns="95562" bIns="47781"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a:defRPr sz="13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50443" y="9428584"/>
            <a:ext cx="2945659" cy="496332"/>
          </a:xfrm>
          <a:prstGeom prst="rect">
            <a:avLst/>
          </a:prstGeom>
        </p:spPr>
        <p:txBody>
          <a:bodyPr vert="horz" lIns="95562" tIns="47781" rIns="95562" bIns="47781" rtlCol="0" anchor="b"/>
          <a:lstStyle>
            <a:lvl1pPr algn="r">
              <a:defRPr sz="1300">
                <a:ea typeface="微软雅黑" panose="020B0503020204020204" pitchFamily="34" charset="-122"/>
              </a:defRPr>
            </a:lvl1pPr>
          </a:lstStyle>
          <a:p>
            <a:fld id="{F0734D87-A563-4DBF-9D05-EBA237D362C7}" type="slidenum">
              <a:rPr lang="zh-CN" altLang="en-US" smtClean="0"/>
              <a:pPr/>
              <a:t>‹#›</a:t>
            </a:fld>
            <a:endParaRPr lang="zh-CN" altLang="en-US" dirty="0"/>
          </a:p>
        </p:txBody>
      </p:sp>
    </p:spTree>
    <p:extLst>
      <p:ext uri="{BB962C8B-B14F-4D97-AF65-F5344CB8AC3E}">
        <p14:creationId xmlns:p14="http://schemas.microsoft.com/office/powerpoint/2010/main" val="2743742354"/>
      </p:ext>
    </p:extLst>
  </p:cSld>
  <p:clrMap bg1="lt1" tx1="dk1" bg2="lt2" tx2="dk2" accent1="accent1" accent2="accent2" accent3="accent3" accent4="accent4" accent5="accent5" accent6="accent6" hlink="hlink" folHlink="folHlink"/>
  <p:notesStyle>
    <a:lvl1pPr marL="0" algn="l" defTabSz="779145" rtl="0" eaLnBrk="1" latinLnBrk="0" hangingPunct="1">
      <a:defRPr sz="1000" kern="1200">
        <a:solidFill>
          <a:schemeClr val="tx1"/>
        </a:solidFill>
        <a:latin typeface="+mn-lt"/>
        <a:ea typeface="微软雅黑" panose="020B0503020204020204" pitchFamily="34" charset="-122"/>
        <a:cs typeface="+mn-cs"/>
      </a:defRPr>
    </a:lvl1pPr>
    <a:lvl2pPr marL="389890" algn="l" defTabSz="779145" rtl="0" eaLnBrk="1" latinLnBrk="0" hangingPunct="1">
      <a:defRPr sz="1000" kern="1200">
        <a:solidFill>
          <a:schemeClr val="tx1"/>
        </a:solidFill>
        <a:latin typeface="+mn-lt"/>
        <a:ea typeface="微软雅黑" panose="020B0503020204020204" pitchFamily="34" charset="-122"/>
        <a:cs typeface="+mn-cs"/>
      </a:defRPr>
    </a:lvl2pPr>
    <a:lvl3pPr marL="779145" algn="l" defTabSz="779145" rtl="0" eaLnBrk="1" latinLnBrk="0" hangingPunct="1">
      <a:defRPr sz="1000" kern="1200">
        <a:solidFill>
          <a:schemeClr val="tx1"/>
        </a:solidFill>
        <a:latin typeface="+mn-lt"/>
        <a:ea typeface="微软雅黑" panose="020B0503020204020204" pitchFamily="34" charset="-122"/>
        <a:cs typeface="+mn-cs"/>
      </a:defRPr>
    </a:lvl3pPr>
    <a:lvl4pPr marL="1169035" algn="l" defTabSz="779145" rtl="0" eaLnBrk="1" latinLnBrk="0" hangingPunct="1">
      <a:defRPr sz="1000" kern="1200">
        <a:solidFill>
          <a:schemeClr val="tx1"/>
        </a:solidFill>
        <a:latin typeface="+mn-lt"/>
        <a:ea typeface="微软雅黑" panose="020B0503020204020204" pitchFamily="34" charset="-122"/>
        <a:cs typeface="+mn-cs"/>
      </a:defRPr>
    </a:lvl4pPr>
    <a:lvl5pPr marL="1558290" algn="l" defTabSz="779145" rtl="0" eaLnBrk="1" latinLnBrk="0" hangingPunct="1">
      <a:defRPr sz="1000" kern="1200">
        <a:solidFill>
          <a:schemeClr val="tx1"/>
        </a:solidFill>
        <a:latin typeface="+mn-lt"/>
        <a:ea typeface="微软雅黑" panose="020B0503020204020204" pitchFamily="34" charset="-122"/>
        <a:cs typeface="+mn-cs"/>
      </a:defRPr>
    </a:lvl5pPr>
    <a:lvl6pPr marL="1948180" algn="l" defTabSz="779145" rtl="0" eaLnBrk="1" latinLnBrk="0" hangingPunct="1">
      <a:defRPr sz="1000" kern="1200">
        <a:solidFill>
          <a:schemeClr val="tx1"/>
        </a:solidFill>
        <a:latin typeface="+mn-lt"/>
        <a:ea typeface="+mn-ea"/>
        <a:cs typeface="+mn-cs"/>
      </a:defRPr>
    </a:lvl6pPr>
    <a:lvl7pPr marL="2338070" algn="l" defTabSz="779145" rtl="0" eaLnBrk="1" latinLnBrk="0" hangingPunct="1">
      <a:defRPr sz="1000" kern="1200">
        <a:solidFill>
          <a:schemeClr val="tx1"/>
        </a:solidFill>
        <a:latin typeface="+mn-lt"/>
        <a:ea typeface="+mn-ea"/>
        <a:cs typeface="+mn-cs"/>
      </a:defRPr>
    </a:lvl7pPr>
    <a:lvl8pPr marL="2727325" algn="l" defTabSz="779145" rtl="0" eaLnBrk="1" latinLnBrk="0" hangingPunct="1">
      <a:defRPr sz="1000" kern="1200">
        <a:solidFill>
          <a:schemeClr val="tx1"/>
        </a:solidFill>
        <a:latin typeface="+mn-lt"/>
        <a:ea typeface="+mn-ea"/>
        <a:cs typeface="+mn-cs"/>
      </a:defRPr>
    </a:lvl8pPr>
    <a:lvl9pPr marL="3117215" algn="l" defTabSz="77914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1</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2</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pPr/>
              <a:t>2026/4/13</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59284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194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
    <p:spTree>
      <p:nvGrpSpPr>
        <p:cNvPr id="1" name=""/>
        <p:cNvGrpSpPr/>
        <p:nvPr/>
      </p:nvGrpSpPr>
      <p:grpSpPr>
        <a:xfrm>
          <a:off x="0" y="0"/>
          <a:ext cx="0" cy="0"/>
          <a:chOff x="0" y="0"/>
          <a:chExt cx="0" cy="0"/>
        </a:xfrm>
      </p:grpSpPr>
      <p:sp>
        <p:nvSpPr>
          <p:cNvPr id="3" name="Rectangle 8"/>
          <p:cNvSpPr txBox="1">
            <a:spLocks noChangeArrowheads="1"/>
          </p:cNvSpPr>
          <p:nvPr userDrawn="1"/>
        </p:nvSpPr>
        <p:spPr>
          <a:xfrm>
            <a:off x="8881508" y="4917341"/>
            <a:ext cx="2133798" cy="2918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CCA8BE9-0D37-4B5D-A732-9C83E28F7F75}" type="slidenum">
              <a:rPr lang="zh-CN" altLang="en-US" sz="1475" smtClean="0">
                <a:solidFill>
                  <a:prstClr val="black">
                    <a:lumMod val="50000"/>
                    <a:lumOff val="50000"/>
                  </a:prstClr>
                </a:solidFill>
                <a:ea typeface="微软雅黑" panose="020B0503020204020204" pitchFamily="34" charset="-122"/>
              </a:rPr>
              <a:pPr>
                <a:defRPr/>
              </a:pPr>
              <a:t>‹#›</a:t>
            </a:fld>
            <a:endParaRPr lang="en-US" altLang="zh-CN" sz="1475" dirty="0">
              <a:solidFill>
                <a:prstClr val="black">
                  <a:lumMod val="50000"/>
                  <a:lumOff val="50000"/>
                </a:prstClr>
              </a:solidFill>
              <a:ea typeface="微软雅黑" panose="020B0503020204020204" pitchFamily="34" charset="-122"/>
            </a:endParaRPr>
          </a:p>
        </p:txBody>
      </p:sp>
    </p:spTree>
    <p:extLst>
      <p:ext uri="{BB962C8B-B14F-4D97-AF65-F5344CB8AC3E}">
        <p14:creationId xmlns:p14="http://schemas.microsoft.com/office/powerpoint/2010/main" val="1908150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158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资源 3@2x">
            <a:extLst>
              <a:ext uri="{FF2B5EF4-FFF2-40B4-BE49-F238E27FC236}">
                <a16:creationId xmlns:a16="http://schemas.microsoft.com/office/drawing/2014/main" id="{19F8771E-94B1-A6BA-C493-79FFA11B4231}"/>
              </a:ext>
            </a:extLst>
          </p:cNvPr>
          <p:cNvPicPr>
            <a:picLocks noChangeAspect="1"/>
          </p:cNvPicPr>
          <p:nvPr userDrawn="1"/>
        </p:nvPicPr>
        <p:blipFill>
          <a:blip r:embed="rId8"/>
          <a:stretch>
            <a:fillRect/>
          </a:stretch>
        </p:blipFill>
        <p:spPr>
          <a:xfrm>
            <a:off x="7153275" y="282893"/>
            <a:ext cx="1760696" cy="194786"/>
          </a:xfrm>
          <a:prstGeom prst="rect">
            <a:avLst/>
          </a:prstGeom>
        </p:spPr>
      </p:pic>
      <p:cxnSp>
        <p:nvCxnSpPr>
          <p:cNvPr id="5" name="直接连接符 4">
            <a:extLst>
              <a:ext uri="{FF2B5EF4-FFF2-40B4-BE49-F238E27FC236}">
                <a16:creationId xmlns:a16="http://schemas.microsoft.com/office/drawing/2014/main" id="{5C8F5CFD-E6AB-41AF-37D8-20536595484B}"/>
              </a:ext>
            </a:extLst>
          </p:cNvPr>
          <p:cNvCxnSpPr/>
          <p:nvPr userDrawn="1"/>
        </p:nvCxnSpPr>
        <p:spPr>
          <a:xfrm>
            <a:off x="304800" y="570071"/>
            <a:ext cx="8598694" cy="0"/>
          </a:xfrm>
          <a:prstGeom prst="line">
            <a:avLst/>
          </a:prstGeom>
          <a:ln w="12700" cap="flat" cmpd="sng">
            <a:gradFill>
              <a:gsLst>
                <a:gs pos="0">
                  <a:srgbClr val="69E1FA"/>
                </a:gs>
                <a:gs pos="100000">
                  <a:srgbClr val="FE5D37"/>
                </a:gs>
              </a:gsLst>
              <a:lin ang="0" scaled="0"/>
            </a:gra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847" r:id="rId3"/>
    <p:sldLayoutId id="2147483843" r:id="rId4"/>
    <p:sldLayoutId id="2147483845" r:id="rId5"/>
    <p:sldLayoutId id="2147483846" r:id="rId6"/>
  </p:sldLayoutIdLst>
  <p:hf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5pPr>
      <a:lvl6pPr marL="3898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6pPr>
      <a:lvl7pPr marL="77914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7pPr>
      <a:lvl8pPr marL="116903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8pPr>
      <a:lvl9pPr marL="15582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9pPr>
    </p:titleStyle>
    <p:bodyStyle>
      <a:lvl1pPr marL="292100" indent="-292100" algn="l" rtl="0" eaLnBrk="0" fontAlgn="base" hangingPunct="0">
        <a:spcBef>
          <a:spcPct val="20000"/>
        </a:spcBef>
        <a:spcAft>
          <a:spcPct val="0"/>
        </a:spcAft>
        <a:buChar char="•"/>
        <a:defRPr sz="2700">
          <a:solidFill>
            <a:schemeClr val="tx1"/>
          </a:solidFill>
          <a:latin typeface="+mn-lt"/>
          <a:ea typeface="+mn-ea"/>
          <a:cs typeface="+mn-cs"/>
        </a:defRPr>
      </a:lvl1pPr>
      <a:lvl2pPr marL="633095" indent="-243205" algn="l" rtl="0" eaLnBrk="0" fontAlgn="base" hangingPunct="0">
        <a:spcBef>
          <a:spcPct val="20000"/>
        </a:spcBef>
        <a:spcAft>
          <a:spcPct val="0"/>
        </a:spcAft>
        <a:buChar char="–"/>
        <a:defRPr sz="2400">
          <a:solidFill>
            <a:schemeClr val="tx1"/>
          </a:solidFill>
          <a:latin typeface="+mn-lt"/>
          <a:ea typeface="+mn-ea"/>
        </a:defRPr>
      </a:lvl2pPr>
      <a:lvl3pPr marL="974090" indent="-194945" algn="l" rtl="0" eaLnBrk="0" fontAlgn="base" hangingPunct="0">
        <a:spcBef>
          <a:spcPct val="20000"/>
        </a:spcBef>
        <a:spcAft>
          <a:spcPct val="0"/>
        </a:spcAft>
        <a:buChar char="•"/>
        <a:defRPr sz="2000">
          <a:solidFill>
            <a:schemeClr val="tx1"/>
          </a:solidFill>
          <a:latin typeface="+mn-lt"/>
          <a:ea typeface="+mn-ea"/>
        </a:defRPr>
      </a:lvl3pPr>
      <a:lvl4pPr marL="1363980" indent="-194945" algn="l" rtl="0" eaLnBrk="0" fontAlgn="base" hangingPunct="0">
        <a:spcBef>
          <a:spcPct val="20000"/>
        </a:spcBef>
        <a:spcAft>
          <a:spcPct val="0"/>
        </a:spcAft>
        <a:buChar char="–"/>
        <a:defRPr sz="1700">
          <a:solidFill>
            <a:schemeClr val="tx1"/>
          </a:solidFill>
          <a:latin typeface="+mn-lt"/>
          <a:ea typeface="+mn-ea"/>
        </a:defRPr>
      </a:lvl4pPr>
      <a:lvl5pPr marL="1753235" indent="-194945" algn="l" rtl="0" eaLnBrk="0" fontAlgn="base" hangingPunct="0">
        <a:spcBef>
          <a:spcPct val="20000"/>
        </a:spcBef>
        <a:spcAft>
          <a:spcPct val="0"/>
        </a:spcAft>
        <a:buChar char="»"/>
        <a:defRPr sz="1700">
          <a:solidFill>
            <a:schemeClr val="tx1"/>
          </a:solidFill>
          <a:latin typeface="+mn-lt"/>
          <a:ea typeface="+mn-ea"/>
        </a:defRPr>
      </a:lvl5pPr>
      <a:lvl6pPr marL="2143125" indent="-194945" algn="l" rtl="0" fontAlgn="base">
        <a:spcBef>
          <a:spcPct val="20000"/>
        </a:spcBef>
        <a:spcAft>
          <a:spcPct val="0"/>
        </a:spcAft>
        <a:buChar char="»"/>
        <a:defRPr sz="1700">
          <a:solidFill>
            <a:schemeClr val="tx1"/>
          </a:solidFill>
          <a:latin typeface="+mn-lt"/>
          <a:ea typeface="+mn-ea"/>
        </a:defRPr>
      </a:lvl6pPr>
      <a:lvl7pPr marL="2532380" indent="-194945" algn="l" rtl="0" fontAlgn="base">
        <a:spcBef>
          <a:spcPct val="20000"/>
        </a:spcBef>
        <a:spcAft>
          <a:spcPct val="0"/>
        </a:spcAft>
        <a:buChar char="»"/>
        <a:defRPr sz="1700">
          <a:solidFill>
            <a:schemeClr val="tx1"/>
          </a:solidFill>
          <a:latin typeface="+mn-lt"/>
          <a:ea typeface="+mn-ea"/>
        </a:defRPr>
      </a:lvl7pPr>
      <a:lvl8pPr marL="2922270" indent="-194945" algn="l" rtl="0" fontAlgn="base">
        <a:spcBef>
          <a:spcPct val="20000"/>
        </a:spcBef>
        <a:spcAft>
          <a:spcPct val="0"/>
        </a:spcAft>
        <a:buChar char="»"/>
        <a:defRPr sz="1700">
          <a:solidFill>
            <a:schemeClr val="tx1"/>
          </a:solidFill>
          <a:latin typeface="+mn-lt"/>
          <a:ea typeface="+mn-ea"/>
        </a:defRPr>
      </a:lvl8pPr>
      <a:lvl9pPr marL="3311525" indent="-194945"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8.png"/><Relationship Id="rId39" Type="http://schemas.openxmlformats.org/officeDocument/2006/relationships/image" Target="../media/image40.png"/><Relationship Id="rId21" Type="http://schemas.openxmlformats.org/officeDocument/2006/relationships/image" Target="../media/image24.png"/><Relationship Id="rId34" Type="http://schemas.openxmlformats.org/officeDocument/2006/relationships/image" Target="../media/image35.jpeg"/><Relationship Id="rId42" Type="http://schemas.openxmlformats.org/officeDocument/2006/relationships/image" Target="../media/image43.jpeg"/><Relationship Id="rId47" Type="http://schemas.openxmlformats.org/officeDocument/2006/relationships/image" Target="../media/image48.jpeg"/><Relationship Id="rId50" Type="http://schemas.openxmlformats.org/officeDocument/2006/relationships/image" Target="../media/image51.png"/><Relationship Id="rId7" Type="http://schemas.openxmlformats.org/officeDocument/2006/relationships/image" Target="../media/image10.jpeg"/><Relationship Id="rId2" Type="http://schemas.openxmlformats.org/officeDocument/2006/relationships/image" Target="../media/image5.png"/><Relationship Id="rId16" Type="http://schemas.openxmlformats.org/officeDocument/2006/relationships/image" Target="../media/image19.png"/><Relationship Id="rId29" Type="http://schemas.openxmlformats.org/officeDocument/2006/relationships/image" Target="../media/image31.png"/><Relationship Id="rId11" Type="http://schemas.openxmlformats.org/officeDocument/2006/relationships/image" Target="../media/image14.png"/><Relationship Id="rId24" Type="http://schemas.openxmlformats.org/officeDocument/2006/relationships/image" Target="../media/image26.jpeg"/><Relationship Id="rId32" Type="http://schemas.openxmlformats.org/officeDocument/2006/relationships/image" Target="../media/image34.jpeg"/><Relationship Id="rId37" Type="http://schemas.openxmlformats.org/officeDocument/2006/relationships/image" Target="../media/image38.jpeg"/><Relationship Id="rId40" Type="http://schemas.openxmlformats.org/officeDocument/2006/relationships/image" Target="../media/image41.jpeg"/><Relationship Id="rId45" Type="http://schemas.openxmlformats.org/officeDocument/2006/relationships/image" Target="../media/image46.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hyperlink" Target="http://baike.baidu.com/image/6a22e824857549208744f90e" TargetMode="External"/><Relationship Id="rId28" Type="http://schemas.openxmlformats.org/officeDocument/2006/relationships/image" Target="../media/image30.jpeg"/><Relationship Id="rId36" Type="http://schemas.openxmlformats.org/officeDocument/2006/relationships/image" Target="../media/image37.png"/><Relationship Id="rId49" Type="http://schemas.openxmlformats.org/officeDocument/2006/relationships/image" Target="../media/image50.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3.png"/><Relationship Id="rId44" Type="http://schemas.openxmlformats.org/officeDocument/2006/relationships/image" Target="../media/image45.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29.jpeg"/><Relationship Id="rId30" Type="http://schemas.openxmlformats.org/officeDocument/2006/relationships/image" Target="../media/image32.png"/><Relationship Id="rId35" Type="http://schemas.openxmlformats.org/officeDocument/2006/relationships/image" Target="../media/image36.jpeg"/><Relationship Id="rId43" Type="http://schemas.openxmlformats.org/officeDocument/2006/relationships/image" Target="../media/image44.png"/><Relationship Id="rId48" Type="http://schemas.openxmlformats.org/officeDocument/2006/relationships/image" Target="../media/image49.jpeg"/><Relationship Id="rId8" Type="http://schemas.openxmlformats.org/officeDocument/2006/relationships/image" Target="../media/image11.png"/><Relationship Id="rId51" Type="http://schemas.openxmlformats.org/officeDocument/2006/relationships/image" Target="../media/image52.png"/><Relationship Id="rId3" Type="http://schemas.openxmlformats.org/officeDocument/2006/relationships/image" Target="../media/image6.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7.png"/><Relationship Id="rId33" Type="http://schemas.openxmlformats.org/officeDocument/2006/relationships/hyperlink" Target="http://www.baidu.com/adrc.php?t=00KL00c00fDjyfm0ljTc00J1K6j-k9-n00000A1g0f000000Y6d4Kh.THvk_UlG1qpYS6K85gPGIAR3rj9xTAT0T1dhnjnsmWfsmHczuycduj7h0ZRqPjnvfRnYnbnsnDu7rHNAPYD3rjbsP1fdfHR3nWuaPjc0mHdbXWK_RyG7U77JwykwpdN_RNwoU7Dsyykiw7-_RyGwU7FowydWXW7VHRwPId-JRgIuND-4y-IFnNGDwhd2UH7JmNIwrR4RRHKPwA_YHdPpp7KRwhuPfdCsm-fsUywgnj-2UH-4mNfsXDG8HW7uUH-4mNfsUyPciMKfNDb-nYf0uHdCIZwsrBtEILILQhF-pyGGUhTVpZ-dUhw9pi4WUvY8mv30mLFW5HmYnHDL" TargetMode="External"/><Relationship Id="rId38" Type="http://schemas.openxmlformats.org/officeDocument/2006/relationships/image" Target="../media/image39.png"/><Relationship Id="rId46" Type="http://schemas.openxmlformats.org/officeDocument/2006/relationships/image" Target="../media/image47.jpeg"/><Relationship Id="rId20" Type="http://schemas.openxmlformats.org/officeDocument/2006/relationships/image" Target="../media/image23.png"/><Relationship Id="rId41" Type="http://schemas.openxmlformats.org/officeDocument/2006/relationships/image" Target="../media/image42.jpeg"/><Relationship Id="rId1" Type="http://schemas.openxmlformats.org/officeDocument/2006/relationships/slideLayout" Target="../slideLayouts/slideLayout3.xml"/><Relationship Id="rId6"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3.xml"/><Relationship Id="rId1" Type="http://schemas.openxmlformats.org/officeDocument/2006/relationships/tags" Target="../tags/tag7.xml"/><Relationship Id="rId5" Type="http://schemas.openxmlformats.org/officeDocument/2006/relationships/image" Target="../media/image54.pn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3" Type="http://schemas.openxmlformats.org/officeDocument/2006/relationships/image" Target="../media/image72.png"/><Relationship Id="rId18" Type="http://schemas.openxmlformats.org/officeDocument/2006/relationships/image" Target="../media/image76.jpeg"/><Relationship Id="rId26" Type="http://schemas.openxmlformats.org/officeDocument/2006/relationships/image" Target="../media/image82.png"/><Relationship Id="rId39" Type="http://schemas.openxmlformats.org/officeDocument/2006/relationships/image" Target="../media/image92.png"/><Relationship Id="rId21" Type="http://schemas.openxmlformats.org/officeDocument/2006/relationships/image" Target="../media/image78.png"/><Relationship Id="rId34" Type="http://schemas.openxmlformats.org/officeDocument/2006/relationships/image" Target="../media/image88.png"/><Relationship Id="rId42" Type="http://schemas.openxmlformats.org/officeDocument/2006/relationships/image" Target="../media/image95.png"/><Relationship Id="rId47" Type="http://schemas.openxmlformats.org/officeDocument/2006/relationships/image" Target="../media/image100.png"/><Relationship Id="rId50" Type="http://schemas.openxmlformats.org/officeDocument/2006/relationships/image" Target="../media/image103.png"/><Relationship Id="rId55" Type="http://schemas.openxmlformats.org/officeDocument/2006/relationships/image" Target="../media/image108.png"/><Relationship Id="rId7" Type="http://schemas.openxmlformats.org/officeDocument/2006/relationships/image" Target="../media/image66.png"/><Relationship Id="rId2" Type="http://schemas.openxmlformats.org/officeDocument/2006/relationships/image" Target="../media/image37.png"/><Relationship Id="rId16" Type="http://schemas.openxmlformats.org/officeDocument/2006/relationships/image" Target="../media/image74.jpeg"/><Relationship Id="rId29" Type="http://schemas.openxmlformats.org/officeDocument/2006/relationships/image" Target="../media/image84.png"/><Relationship Id="rId11" Type="http://schemas.openxmlformats.org/officeDocument/2006/relationships/image" Target="../media/image70.png"/><Relationship Id="rId24" Type="http://schemas.openxmlformats.org/officeDocument/2006/relationships/image" Target="../media/image81.jpeg"/><Relationship Id="rId32" Type="http://schemas.openxmlformats.org/officeDocument/2006/relationships/image" Target="../media/image86.png"/><Relationship Id="rId37" Type="http://schemas.openxmlformats.org/officeDocument/2006/relationships/image" Target="../media/image90.jpeg"/><Relationship Id="rId40" Type="http://schemas.openxmlformats.org/officeDocument/2006/relationships/image" Target="../media/image93.jpeg"/><Relationship Id="rId45" Type="http://schemas.openxmlformats.org/officeDocument/2006/relationships/image" Target="../media/image98.png"/><Relationship Id="rId53" Type="http://schemas.openxmlformats.org/officeDocument/2006/relationships/image" Target="../media/image106.png"/><Relationship Id="rId58" Type="http://schemas.openxmlformats.org/officeDocument/2006/relationships/image" Target="../media/image111.jpeg"/><Relationship Id="rId5" Type="http://schemas.openxmlformats.org/officeDocument/2006/relationships/image" Target="../media/image33.png"/><Relationship Id="rId61" Type="http://schemas.openxmlformats.org/officeDocument/2006/relationships/image" Target="../media/image114.png"/><Relationship Id="rId19" Type="http://schemas.openxmlformats.org/officeDocument/2006/relationships/image" Target="../media/image45.png"/><Relationship Id="rId14" Type="http://schemas.openxmlformats.org/officeDocument/2006/relationships/image" Target="../media/image73.png"/><Relationship Id="rId22" Type="http://schemas.openxmlformats.org/officeDocument/2006/relationships/image" Target="../media/image79.png"/><Relationship Id="rId27" Type="http://schemas.openxmlformats.org/officeDocument/2006/relationships/image" Target="../media/image43.jpeg"/><Relationship Id="rId30" Type="http://schemas.openxmlformats.org/officeDocument/2006/relationships/image" Target="../media/image42.jpeg"/><Relationship Id="rId35" Type="http://schemas.openxmlformats.org/officeDocument/2006/relationships/image" Target="../media/image89.png"/><Relationship Id="rId43" Type="http://schemas.openxmlformats.org/officeDocument/2006/relationships/image" Target="../media/image96.png"/><Relationship Id="rId48" Type="http://schemas.openxmlformats.org/officeDocument/2006/relationships/image" Target="../media/image101.png"/><Relationship Id="rId56" Type="http://schemas.openxmlformats.org/officeDocument/2006/relationships/image" Target="../media/image109.png"/><Relationship Id="rId8" Type="http://schemas.openxmlformats.org/officeDocument/2006/relationships/image" Target="../media/image67.png"/><Relationship Id="rId51" Type="http://schemas.openxmlformats.org/officeDocument/2006/relationships/image" Target="../media/image104.png"/><Relationship Id="rId3" Type="http://schemas.openxmlformats.org/officeDocument/2006/relationships/image" Target="../media/image19.png"/><Relationship Id="rId12" Type="http://schemas.openxmlformats.org/officeDocument/2006/relationships/image" Target="../media/image71.png"/><Relationship Id="rId17" Type="http://schemas.openxmlformats.org/officeDocument/2006/relationships/image" Target="../media/image75.jpeg"/><Relationship Id="rId25" Type="http://schemas.openxmlformats.org/officeDocument/2006/relationships/image" Target="../media/image31.png"/><Relationship Id="rId33" Type="http://schemas.openxmlformats.org/officeDocument/2006/relationships/image" Target="../media/image87.png"/><Relationship Id="rId38" Type="http://schemas.openxmlformats.org/officeDocument/2006/relationships/image" Target="../media/image91.png"/><Relationship Id="rId46" Type="http://schemas.openxmlformats.org/officeDocument/2006/relationships/image" Target="../media/image99.png"/><Relationship Id="rId59" Type="http://schemas.openxmlformats.org/officeDocument/2006/relationships/image" Target="../media/image112.png"/><Relationship Id="rId20" Type="http://schemas.openxmlformats.org/officeDocument/2006/relationships/image" Target="../media/image77.png"/><Relationship Id="rId41" Type="http://schemas.openxmlformats.org/officeDocument/2006/relationships/image" Target="../media/image94.png"/><Relationship Id="rId54" Type="http://schemas.openxmlformats.org/officeDocument/2006/relationships/image" Target="../media/image107.png"/><Relationship Id="rId62" Type="http://schemas.openxmlformats.org/officeDocument/2006/relationships/image" Target="../media/image115.png"/><Relationship Id="rId1" Type="http://schemas.openxmlformats.org/officeDocument/2006/relationships/slideLayout" Target="../slideLayouts/slideLayout3.xml"/><Relationship Id="rId6" Type="http://schemas.openxmlformats.org/officeDocument/2006/relationships/image" Target="../media/image65.png"/><Relationship Id="rId15" Type="http://schemas.openxmlformats.org/officeDocument/2006/relationships/image" Target="../media/image26.jpeg"/><Relationship Id="rId23" Type="http://schemas.openxmlformats.org/officeDocument/2006/relationships/image" Target="../media/image80.jpeg"/><Relationship Id="rId28" Type="http://schemas.openxmlformats.org/officeDocument/2006/relationships/image" Target="../media/image83.jpeg"/><Relationship Id="rId36" Type="http://schemas.openxmlformats.org/officeDocument/2006/relationships/image" Target="../media/image35.jpeg"/><Relationship Id="rId49" Type="http://schemas.openxmlformats.org/officeDocument/2006/relationships/image" Target="../media/image102.png"/><Relationship Id="rId57" Type="http://schemas.openxmlformats.org/officeDocument/2006/relationships/image" Target="../media/image110.png"/><Relationship Id="rId10" Type="http://schemas.openxmlformats.org/officeDocument/2006/relationships/image" Target="../media/image69.png"/><Relationship Id="rId31" Type="http://schemas.openxmlformats.org/officeDocument/2006/relationships/image" Target="../media/image85.png"/><Relationship Id="rId44" Type="http://schemas.openxmlformats.org/officeDocument/2006/relationships/image" Target="../media/image97.png"/><Relationship Id="rId52" Type="http://schemas.openxmlformats.org/officeDocument/2006/relationships/image" Target="../media/image105.png"/><Relationship Id="rId60" Type="http://schemas.openxmlformats.org/officeDocument/2006/relationships/image" Target="../media/image113.png"/><Relationship Id="rId4" Type="http://schemas.openxmlformats.org/officeDocument/2006/relationships/image" Target="../media/image64.png"/><Relationship Id="rId9" Type="http://schemas.openxmlformats.org/officeDocument/2006/relationships/image" Target="../media/image68.png"/></Relationships>
</file>

<file path=ppt/slides/_rels/slide3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029824505"/>
              </p:ext>
            </p:extLst>
          </p:nvPr>
        </p:nvGraphicFramePr>
        <p:xfrm>
          <a:off x="690526" y="2571750"/>
          <a:ext cx="7904261" cy="1383678"/>
        </p:xfrm>
        <a:graphic>
          <a:graphicData uri="http://schemas.openxmlformats.org/drawingml/2006/table">
            <a:tbl>
              <a:tblPr/>
              <a:tblGrid>
                <a:gridCol w="1531625">
                  <a:extLst>
                    <a:ext uri="{9D8B030D-6E8A-4147-A177-3AD203B41FA5}">
                      <a16:colId xmlns:a16="http://schemas.microsoft.com/office/drawing/2014/main" val="20000"/>
                    </a:ext>
                  </a:extLst>
                </a:gridCol>
                <a:gridCol w="1181536">
                  <a:extLst>
                    <a:ext uri="{9D8B030D-6E8A-4147-A177-3AD203B41FA5}">
                      <a16:colId xmlns:a16="http://schemas.microsoft.com/office/drawing/2014/main" val="20001"/>
                    </a:ext>
                  </a:extLst>
                </a:gridCol>
                <a:gridCol w="1202712">
                  <a:extLst>
                    <a:ext uri="{9D8B030D-6E8A-4147-A177-3AD203B41FA5}">
                      <a16:colId xmlns:a16="http://schemas.microsoft.com/office/drawing/2014/main" val="20002"/>
                    </a:ext>
                  </a:extLst>
                </a:gridCol>
                <a:gridCol w="1232774">
                  <a:extLst>
                    <a:ext uri="{9D8B030D-6E8A-4147-A177-3AD203B41FA5}">
                      <a16:colId xmlns:a16="http://schemas.microsoft.com/office/drawing/2014/main" val="20003"/>
                    </a:ext>
                  </a:extLst>
                </a:gridCol>
                <a:gridCol w="870193">
                  <a:extLst>
                    <a:ext uri="{9D8B030D-6E8A-4147-A177-3AD203B41FA5}">
                      <a16:colId xmlns:a16="http://schemas.microsoft.com/office/drawing/2014/main" val="20004"/>
                    </a:ext>
                  </a:extLst>
                </a:gridCol>
                <a:gridCol w="1885421">
                  <a:extLst>
                    <a:ext uri="{9D8B030D-6E8A-4147-A177-3AD203B41FA5}">
                      <a16:colId xmlns:a16="http://schemas.microsoft.com/office/drawing/2014/main" val="20005"/>
                    </a:ext>
                  </a:extLst>
                </a:gridCol>
              </a:tblGrid>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申请建店省份</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城    市</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申请时间</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申请公司名称</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33622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联系人</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现任职务</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移动电话</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电子邮箱</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7" name="矩形 6"/>
          <p:cNvSpPr/>
          <p:nvPr/>
        </p:nvSpPr>
        <p:spPr>
          <a:xfrm>
            <a:off x="611560" y="190072"/>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资料提交文件名要求为“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市</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广汽埃安经销商申请书“</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a16="http://schemas.microsoft.com/office/drawing/2014/main" id="{72684102-76DC-35C3-FA43-1B0920D809CD}"/>
              </a:ext>
            </a:extLst>
          </p:cNvPr>
          <p:cNvSpPr/>
          <p:nvPr/>
        </p:nvSpPr>
        <p:spPr>
          <a:xfrm>
            <a:off x="3020894" y="1528504"/>
            <a:ext cx="5256584" cy="646331"/>
          </a:xfrm>
          <a:prstGeom prst="rect">
            <a:avLst/>
          </a:prstGeom>
        </p:spPr>
        <p:txBody>
          <a:bodyPr wrap="square">
            <a:spAutoFit/>
          </a:bodyPr>
          <a:lstStyle/>
          <a:p>
            <a:pPr algn="ctr" fontAlgn="base">
              <a:spcBef>
                <a:spcPct val="0"/>
              </a:spcBef>
              <a:spcAft>
                <a:spcPct val="0"/>
              </a:spcAft>
              <a:defRPr/>
            </a:pPr>
            <a:r>
              <a:rPr lang="zh-CN" altLang="en-US" sz="3600" b="1" dirty="0">
                <a:ln w="11430"/>
                <a:latin typeface="微软雅黑" panose="020B0503020204020204" pitchFamily="34" charset="-122"/>
                <a:ea typeface="微软雅黑" panose="020B0503020204020204" pitchFamily="34" charset="-122"/>
              </a:rPr>
              <a:t>昊铂埃安经销商申请书</a:t>
            </a:r>
          </a:p>
        </p:txBody>
      </p:sp>
      <p:cxnSp>
        <p:nvCxnSpPr>
          <p:cNvPr id="4" name="直线连接符 6">
            <a:extLst>
              <a:ext uri="{FF2B5EF4-FFF2-40B4-BE49-F238E27FC236}">
                <a16:creationId xmlns:a16="http://schemas.microsoft.com/office/drawing/2014/main" id="{24C538E3-D5B8-8C7E-EC3F-E531F83F1847}"/>
              </a:ext>
            </a:extLst>
          </p:cNvPr>
          <p:cNvCxnSpPr/>
          <p:nvPr/>
        </p:nvCxnSpPr>
        <p:spPr bwMode="auto">
          <a:xfrm>
            <a:off x="3226052" y="1635645"/>
            <a:ext cx="0" cy="432048"/>
          </a:xfrm>
          <a:prstGeom prst="line">
            <a:avLst/>
          </a:prstGeom>
          <a:noFill/>
          <a:ln w="9525" cap="flat" cmpd="sng" algn="ctr">
            <a:solidFill>
              <a:schemeClr val="tx1">
                <a:lumMod val="50000"/>
                <a:lumOff val="50000"/>
              </a:schemeClr>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图片 4" descr="资源 3@2x">
            <a:extLst>
              <a:ext uri="{FF2B5EF4-FFF2-40B4-BE49-F238E27FC236}">
                <a16:creationId xmlns:a16="http://schemas.microsoft.com/office/drawing/2014/main" id="{2C0C5875-D11B-1C13-85C6-07E9E0F2F1FA}"/>
              </a:ext>
            </a:extLst>
          </p:cNvPr>
          <p:cNvPicPr>
            <a:picLocks noChangeAspect="1"/>
          </p:cNvPicPr>
          <p:nvPr/>
        </p:nvPicPr>
        <p:blipFill>
          <a:blip r:embed="rId3"/>
          <a:stretch>
            <a:fillRect/>
          </a:stretch>
        </p:blipFill>
        <p:spPr>
          <a:xfrm>
            <a:off x="1043608" y="1748797"/>
            <a:ext cx="2041525" cy="22606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582" y="561579"/>
            <a:ext cx="46281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4.</a:t>
            </a:r>
            <a:r>
              <a:rPr lang="zh-CN" altLang="en-US" sz="1400" b="1" kern="100" dirty="0">
                <a:solidFill>
                  <a:srgbClr val="2DCAD1"/>
                </a:solidFill>
                <a:latin typeface="微软雅黑" panose="020B0503020204020204" pitchFamily="34" charset="-122"/>
                <a:ea typeface="微软雅黑" panose="020B0503020204020204" pitchFamily="34" charset="-122"/>
              </a:rPr>
              <a:t>申请公司及其关联公司的合计业绩及合计资金现状评述</a:t>
            </a:r>
          </a:p>
        </p:txBody>
      </p:sp>
      <p:sp>
        <p:nvSpPr>
          <p:cNvPr id="5" name="矩形 4"/>
          <p:cNvSpPr/>
          <p:nvPr/>
        </p:nvSpPr>
        <p:spPr>
          <a:xfrm>
            <a:off x="0" y="4295566"/>
            <a:ext cx="8640960" cy="909684"/>
          </a:xfrm>
          <a:prstGeom prst="rect">
            <a:avLst/>
          </a:prstGeom>
        </p:spPr>
        <p:txBody>
          <a:bodyPr wrap="square" lIns="77925" tIns="38963" rIns="77925" bIns="38963">
            <a:spAutoFit/>
          </a:bodyPr>
          <a:lstStyle/>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必须提供</a:t>
            </a:r>
            <a:r>
              <a:rPr lang="zh-CN" altLang="zh-CN" sz="900" dirty="0">
                <a:solidFill>
                  <a:prstClr val="black"/>
                </a:solidFill>
                <a:latin typeface="微软雅黑" panose="020B0503020204020204" pitchFamily="34" charset="-122"/>
                <a:ea typeface="微软雅黑" panose="020B0503020204020204" pitchFamily="34" charset="-122"/>
              </a:rPr>
              <a:t>营业执照副本（复印件，</a:t>
            </a:r>
            <a:r>
              <a:rPr lang="zh-CN" altLang="zh-CN" sz="900" b="1" dirty="0">
                <a:solidFill>
                  <a:prstClr val="black"/>
                </a:solidFill>
                <a:latin typeface="微软雅黑" panose="020B0503020204020204" pitchFamily="34" charset="-122"/>
                <a:ea typeface="微软雅黑" panose="020B0503020204020204" pitchFamily="34" charset="-122"/>
              </a:rPr>
              <a:t>加盖公章</a:t>
            </a:r>
            <a:r>
              <a:rPr lang="zh-CN" altLang="zh-CN" sz="900" dirty="0">
                <a:solidFill>
                  <a:prstClr val="black"/>
                </a:solidFill>
                <a:latin typeface="微软雅黑" panose="020B0503020204020204" pitchFamily="34" charset="-122"/>
                <a:ea typeface="微软雅黑" panose="020B0503020204020204" pitchFamily="34" charset="-122"/>
              </a:rPr>
              <a:t>）；企业法人代表身份证（正反面复印件，</a:t>
            </a:r>
            <a:r>
              <a:rPr lang="zh-CN" altLang="zh-CN" sz="900" b="1" dirty="0">
                <a:solidFill>
                  <a:prstClr val="black"/>
                </a:solidFill>
                <a:latin typeface="微软雅黑" panose="020B0503020204020204" pitchFamily="34" charset="-122"/>
                <a:ea typeface="微软雅黑" panose="020B0503020204020204" pitchFamily="34" charset="-122"/>
              </a:rPr>
              <a:t>加盖公章</a:t>
            </a:r>
            <a:r>
              <a:rPr lang="zh-CN" altLang="zh-CN" sz="900" dirty="0">
                <a:solidFill>
                  <a:prstClr val="black"/>
                </a:solidFill>
                <a:latin typeface="微软雅黑" panose="020B0503020204020204" pitchFamily="34" charset="-122"/>
                <a:ea typeface="微软雅黑" panose="020B0503020204020204" pitchFamily="34" charset="-122"/>
              </a:rPr>
              <a:t>）</a:t>
            </a:r>
            <a:r>
              <a:rPr lang="zh-CN" altLang="en-US"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必须</a:t>
            </a:r>
            <a:r>
              <a:rPr lang="zh-CN" altLang="zh-CN" sz="900" dirty="0">
                <a:solidFill>
                  <a:prstClr val="black"/>
                </a:solidFill>
                <a:latin typeface="微软雅黑" panose="020B0503020204020204" pitchFamily="34" charset="-122"/>
                <a:ea typeface="微软雅黑" panose="020B0503020204020204" pitchFamily="34" charset="-122"/>
              </a:rPr>
              <a:t>提供申请公司最近三年的资产负债表、损益表</a:t>
            </a:r>
            <a:r>
              <a:rPr lang="zh-CN" altLang="en-US" sz="900" dirty="0">
                <a:solidFill>
                  <a:prstClr val="black"/>
                </a:solidFill>
                <a:latin typeface="微软雅黑" panose="020B0503020204020204" pitchFamily="34" charset="-122"/>
                <a:ea typeface="微软雅黑" panose="020B0503020204020204" pitchFamily="34" charset="-122"/>
              </a:rPr>
              <a:t>及现金流量表</a:t>
            </a:r>
            <a:r>
              <a:rPr lang="zh-CN" altLang="zh-CN" sz="900" dirty="0">
                <a:solidFill>
                  <a:prstClr val="black"/>
                </a:solidFill>
                <a:latin typeface="微软雅黑" panose="020B0503020204020204" pitchFamily="34" charset="-122"/>
                <a:ea typeface="微软雅黑" panose="020B0503020204020204" pitchFamily="34" charset="-122"/>
              </a:rPr>
              <a:t>，需要</a:t>
            </a:r>
            <a:r>
              <a:rPr lang="zh-CN" altLang="zh-CN" sz="900" b="1" dirty="0">
                <a:solidFill>
                  <a:prstClr val="black"/>
                </a:solidFill>
                <a:latin typeface="微软雅黑" panose="020B0503020204020204" pitchFamily="34" charset="-122"/>
                <a:ea typeface="微软雅黑" panose="020B0503020204020204" pitchFamily="34" charset="-122"/>
              </a:rPr>
              <a:t>加盖</a:t>
            </a:r>
            <a:r>
              <a:rPr lang="zh-CN" altLang="en-US" sz="900" b="1" dirty="0">
                <a:solidFill>
                  <a:prstClr val="black"/>
                </a:solidFill>
                <a:latin typeface="微软雅黑" panose="020B0503020204020204" pitchFamily="34" charset="-122"/>
                <a:ea typeface="微软雅黑" panose="020B0503020204020204" pitchFamily="34" charset="-122"/>
              </a:rPr>
              <a:t>申请公司</a:t>
            </a:r>
            <a:r>
              <a:rPr lang="zh-CN" altLang="zh-CN" sz="900" b="1" dirty="0">
                <a:solidFill>
                  <a:prstClr val="black"/>
                </a:solidFill>
                <a:latin typeface="微软雅黑" panose="020B0503020204020204" pitchFamily="34" charset="-122"/>
                <a:ea typeface="微软雅黑" panose="020B0503020204020204" pitchFamily="34" charset="-122"/>
              </a:rPr>
              <a:t>公章</a:t>
            </a:r>
            <a:r>
              <a:rPr lang="zh-CN" altLang="en-US" sz="900" dirty="0">
                <a:solidFill>
                  <a:prstClr val="black"/>
                </a:solidFill>
                <a:latin typeface="微软雅黑" panose="020B0503020204020204" pitchFamily="34" charset="-122"/>
                <a:ea typeface="微软雅黑" panose="020B0503020204020204" pitchFamily="34" charset="-122"/>
              </a:rPr>
              <a:t>；</a:t>
            </a:r>
            <a:endParaRPr lang="zh-CN"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建议</a:t>
            </a:r>
            <a:r>
              <a:rPr lang="zh-CN" altLang="zh-CN" sz="900" dirty="0">
                <a:solidFill>
                  <a:prstClr val="black"/>
                </a:solidFill>
                <a:latin typeface="微软雅黑" panose="020B0503020204020204" pitchFamily="34" charset="-122"/>
                <a:ea typeface="微软雅黑" panose="020B0503020204020204" pitchFamily="34" charset="-122"/>
              </a:rPr>
              <a:t>提供申请公司最近三年的所得税申报表（</a:t>
            </a:r>
            <a:r>
              <a:rPr lang="zh-CN" altLang="zh-CN" sz="900" b="1" dirty="0">
                <a:solidFill>
                  <a:prstClr val="black"/>
                </a:solidFill>
                <a:latin typeface="微软雅黑" panose="020B0503020204020204" pitchFamily="34" charset="-122"/>
                <a:ea typeface="微软雅黑" panose="020B0503020204020204" pitchFamily="34" charset="-122"/>
              </a:rPr>
              <a:t>加盖税务局公章</a:t>
            </a:r>
            <a:r>
              <a:rPr lang="zh-CN" altLang="zh-CN" sz="900" dirty="0">
                <a:solidFill>
                  <a:prstClr val="black"/>
                </a:solidFill>
                <a:latin typeface="微软雅黑" panose="020B0503020204020204" pitchFamily="34" charset="-122"/>
                <a:ea typeface="微软雅黑" panose="020B0503020204020204" pitchFamily="34" charset="-122"/>
              </a:rPr>
              <a:t>）</a:t>
            </a:r>
            <a:r>
              <a:rPr lang="zh-CN" altLang="en-US" sz="900" dirty="0">
                <a:solidFill>
                  <a:prstClr val="black"/>
                </a:solidFill>
                <a:latin typeface="微软雅黑" panose="020B0503020204020204" pitchFamily="34" charset="-122"/>
                <a:ea typeface="微软雅黑" panose="020B0503020204020204" pitchFamily="34" charset="-122"/>
              </a:rPr>
              <a:t>；</a:t>
            </a:r>
            <a:endParaRPr lang="zh-CN"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建议</a:t>
            </a:r>
            <a:r>
              <a:rPr lang="zh-CN" altLang="zh-CN" sz="900" dirty="0">
                <a:solidFill>
                  <a:prstClr val="black"/>
                </a:solidFill>
                <a:latin typeface="微软雅黑" panose="020B0503020204020204" pitchFamily="34" charset="-122"/>
                <a:ea typeface="微软雅黑" panose="020B0503020204020204" pitchFamily="34" charset="-122"/>
              </a:rPr>
              <a:t>提供申请公司由人民银行征信管理部门出具的企业信用报告</a:t>
            </a:r>
            <a:r>
              <a:rPr lang="zh-CN" altLang="en-US" sz="900" dirty="0">
                <a:solidFill>
                  <a:prstClr val="black"/>
                </a:solidFill>
                <a:latin typeface="微软雅黑" panose="020B0503020204020204" pitchFamily="34" charset="-122"/>
                <a:ea typeface="微软雅黑" panose="020B0503020204020204" pitchFamily="34" charset="-122"/>
              </a:rPr>
              <a:t>、申请公司三年的审计报告。</a:t>
            </a:r>
            <a:endParaRPr lang="zh-CN" altLang="zh-CN" sz="900" dirty="0">
              <a:solidFill>
                <a:prstClr val="black"/>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3258291361"/>
              </p:ext>
            </p:extLst>
          </p:nvPr>
        </p:nvGraphicFramePr>
        <p:xfrm>
          <a:off x="384458" y="1485725"/>
          <a:ext cx="8441552" cy="2846797"/>
        </p:xfrm>
        <a:graphic>
          <a:graphicData uri="http://schemas.openxmlformats.org/drawingml/2006/table">
            <a:tbl>
              <a:tblPr/>
              <a:tblGrid>
                <a:gridCol w="864096">
                  <a:extLst>
                    <a:ext uri="{9D8B030D-6E8A-4147-A177-3AD203B41FA5}">
                      <a16:colId xmlns:a16="http://schemas.microsoft.com/office/drawing/2014/main" val="20000"/>
                    </a:ext>
                  </a:extLst>
                </a:gridCol>
                <a:gridCol w="1246292">
                  <a:extLst>
                    <a:ext uri="{9D8B030D-6E8A-4147-A177-3AD203B41FA5}">
                      <a16:colId xmlns:a16="http://schemas.microsoft.com/office/drawing/2014/main" val="20001"/>
                    </a:ext>
                  </a:extLst>
                </a:gridCol>
                <a:gridCol w="1055194">
                  <a:extLst>
                    <a:ext uri="{9D8B030D-6E8A-4147-A177-3AD203B41FA5}">
                      <a16:colId xmlns:a16="http://schemas.microsoft.com/office/drawing/2014/main" val="20002"/>
                    </a:ext>
                  </a:extLst>
                </a:gridCol>
                <a:gridCol w="1055194">
                  <a:extLst>
                    <a:ext uri="{9D8B030D-6E8A-4147-A177-3AD203B41FA5}">
                      <a16:colId xmlns:a16="http://schemas.microsoft.com/office/drawing/2014/main" val="20003"/>
                    </a:ext>
                  </a:extLst>
                </a:gridCol>
                <a:gridCol w="1055194">
                  <a:extLst>
                    <a:ext uri="{9D8B030D-6E8A-4147-A177-3AD203B41FA5}">
                      <a16:colId xmlns:a16="http://schemas.microsoft.com/office/drawing/2014/main" val="20004"/>
                    </a:ext>
                  </a:extLst>
                </a:gridCol>
                <a:gridCol w="1055194">
                  <a:extLst>
                    <a:ext uri="{9D8B030D-6E8A-4147-A177-3AD203B41FA5}">
                      <a16:colId xmlns:a16="http://schemas.microsoft.com/office/drawing/2014/main" val="20005"/>
                    </a:ext>
                  </a:extLst>
                </a:gridCol>
                <a:gridCol w="1055194">
                  <a:extLst>
                    <a:ext uri="{9D8B030D-6E8A-4147-A177-3AD203B41FA5}">
                      <a16:colId xmlns:a16="http://schemas.microsoft.com/office/drawing/2014/main" val="20006"/>
                    </a:ext>
                  </a:extLst>
                </a:gridCol>
                <a:gridCol w="1055194">
                  <a:extLst>
                    <a:ext uri="{9D8B030D-6E8A-4147-A177-3AD203B41FA5}">
                      <a16:colId xmlns:a16="http://schemas.microsoft.com/office/drawing/2014/main" val="20007"/>
                    </a:ext>
                  </a:extLst>
                </a:gridCol>
              </a:tblGrid>
              <a:tr h="211401">
                <a:tc rowSpan="2"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项目</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（所有公司合计）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hMerge="1">
                  <a:txBody>
                    <a:bodyPr/>
                    <a:lstStyle/>
                    <a:p>
                      <a:endParaRPr lang="zh-CN"/>
                    </a:p>
                  </a:txBody>
                  <a:tcPr/>
                </a:tc>
                <a:tc gridSpan="2">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2024</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00"/>
                  </a:ext>
                </a:extLst>
              </a:tr>
              <a:tr h="211401">
                <a:tc gridSpan="2" vMerge="1">
                  <a:txBody>
                    <a:bodyPr/>
                    <a:lstStyle/>
                    <a:p>
                      <a:endParaRPr lang="zh-CN"/>
                    </a:p>
                  </a:txBody>
                  <a:tcPr/>
                </a:tc>
                <a:tc hMerge="1"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新车销售（万元）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11401">
                <a:tc gridSpan="2">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售后产值（万元）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其他业务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金融（万元）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保险（万元）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二手车（万元）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11401">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60174">
                <a:tc gridSpan="8">
                  <a:txBody>
                    <a:bodyPr/>
                    <a:lstStyle/>
                    <a:p>
                      <a:pPr algn="ctr" rtl="0"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9"/>
                  </a:ext>
                </a:extLst>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资金现状</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（所有公司</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上月底合计）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公司账户余额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0"/>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存货</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1"/>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年度授信额度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2"/>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剩余授信额度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3"/>
                  </a:ext>
                </a:extLst>
              </a:tr>
            </a:tbl>
          </a:graphicData>
        </a:graphic>
      </p:graphicFrame>
      <p:sp>
        <p:nvSpPr>
          <p:cNvPr id="3" name="文本框 2"/>
          <p:cNvSpPr txBox="1"/>
          <p:nvPr/>
        </p:nvSpPr>
        <p:spPr>
          <a:xfrm>
            <a:off x="4731367" y="505247"/>
            <a:ext cx="5220072" cy="363765"/>
          </a:xfrm>
          <a:prstGeom prst="rect">
            <a:avLst/>
          </a:prstGeom>
          <a:noFill/>
        </p:spPr>
        <p:txBody>
          <a:bodyPr wrap="square" lIns="77925" tIns="38963" rIns="77925" bIns="38963" rtlCol="0">
            <a:spAutoFit/>
          </a:bodyPr>
          <a:lstStyle/>
          <a:p>
            <a:pPr>
              <a:lnSpc>
                <a:spcPct val="150000"/>
              </a:lnSpc>
            </a:pPr>
            <a:r>
              <a:rPr lang="zh-CN" altLang="en-US" sz="1400" dirty="0">
                <a:solidFill>
                  <a:srgbClr val="00A5AE"/>
                </a:solidFill>
                <a:latin typeface="微软雅黑" panose="020B0503020204020204" pitchFamily="34" charset="-122"/>
                <a:ea typeface="微软雅黑" panose="020B0503020204020204" pitchFamily="34" charset="-122"/>
              </a:rPr>
              <a:t>（如有其他业务，请在其他业务处如实填写）</a:t>
            </a:r>
          </a:p>
        </p:txBody>
      </p:sp>
      <p:graphicFrame>
        <p:nvGraphicFramePr>
          <p:cNvPr id="6" name="表格 5"/>
          <p:cNvGraphicFramePr>
            <a:graphicFrameLocks noGrp="1"/>
          </p:cNvGraphicFramePr>
          <p:nvPr>
            <p:extLst>
              <p:ext uri="{D42A27DB-BD31-4B8C-83A1-F6EECF244321}">
                <p14:modId xmlns:p14="http://schemas.microsoft.com/office/powerpoint/2010/main" val="2474095838"/>
              </p:ext>
            </p:extLst>
          </p:nvPr>
        </p:nvGraphicFramePr>
        <p:xfrm>
          <a:off x="378602" y="852117"/>
          <a:ext cx="8441870" cy="656447"/>
        </p:xfrm>
        <a:graphic>
          <a:graphicData uri="http://schemas.openxmlformats.org/drawingml/2006/table">
            <a:tbl>
              <a:tblPr/>
              <a:tblGrid>
                <a:gridCol w="2110388">
                  <a:extLst>
                    <a:ext uri="{9D8B030D-6E8A-4147-A177-3AD203B41FA5}">
                      <a16:colId xmlns:a16="http://schemas.microsoft.com/office/drawing/2014/main" val="20000"/>
                    </a:ext>
                  </a:extLst>
                </a:gridCol>
                <a:gridCol w="2110494">
                  <a:extLst>
                    <a:ext uri="{9D8B030D-6E8A-4147-A177-3AD203B41FA5}">
                      <a16:colId xmlns:a16="http://schemas.microsoft.com/office/drawing/2014/main" val="20001"/>
                    </a:ext>
                  </a:extLst>
                </a:gridCol>
                <a:gridCol w="2110494">
                  <a:extLst>
                    <a:ext uri="{9D8B030D-6E8A-4147-A177-3AD203B41FA5}">
                      <a16:colId xmlns:a16="http://schemas.microsoft.com/office/drawing/2014/main" val="20002"/>
                    </a:ext>
                  </a:extLst>
                </a:gridCol>
                <a:gridCol w="2110494">
                  <a:extLst>
                    <a:ext uri="{9D8B030D-6E8A-4147-A177-3AD203B41FA5}">
                      <a16:colId xmlns:a16="http://schemas.microsoft.com/office/drawing/2014/main" val="20003"/>
                    </a:ext>
                  </a:extLst>
                </a:gridCol>
              </a:tblGrid>
              <a:tr h="374644">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经营概况</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（所有公司合计）</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经营场所建筑面积</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rPr>
                        <a:t>m</a:t>
                      </a:r>
                      <a:r>
                        <a:rPr lang="en-US" altLang="zh-CN" sz="900" b="0" i="0" u="none" strike="noStrike" baseline="30000" dirty="0">
                          <a:solidFill>
                            <a:srgbClr val="000000"/>
                          </a:solidFill>
                          <a:effectLst/>
                          <a:latin typeface="微软雅黑" panose="020B0503020204020204" pitchFamily="34" charset="-122"/>
                          <a:ea typeface="微软雅黑" panose="020B0503020204020204" pitchFamily="34" charset="-122"/>
                          <a:cs typeface="+mn-cs"/>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团队规模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（人）</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保有客户车辆</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81803">
                <a:tc vMerge="1">
                  <a:txBody>
                    <a:bodyPr/>
                    <a:lstStyle/>
                    <a:p>
                      <a:endParaRPr lang="zh-CN"/>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4" name="矩形 3">
            <a:extLst>
              <a:ext uri="{FF2B5EF4-FFF2-40B4-BE49-F238E27FC236}">
                <a16:creationId xmlns:a16="http://schemas.microsoft.com/office/drawing/2014/main" id="{09C4F272-6D04-C272-47AA-3F5C5D4C984B}"/>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888335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235" y="602918"/>
            <a:ext cx="4805110" cy="309519"/>
          </a:xfrm>
          <a:prstGeom prst="rect">
            <a:avLst/>
          </a:prstGeom>
        </p:spPr>
        <p:txBody>
          <a:bodyPr wrap="squar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5.</a:t>
            </a:r>
            <a:r>
              <a:rPr lang="zh-CN" altLang="en-US" sz="1400" b="1" kern="100" dirty="0">
                <a:solidFill>
                  <a:srgbClr val="2DCAD1"/>
                </a:solidFill>
                <a:latin typeface="微软雅黑" panose="020B0503020204020204" pitchFamily="34" charset="-122"/>
                <a:ea typeface="微软雅黑" panose="020B0503020204020204" pitchFamily="34" charset="-122"/>
              </a:rPr>
              <a:t>申请单位及其关联公司所获荣誉</a:t>
            </a:r>
            <a:r>
              <a:rPr lang="zh-CN" altLang="en-US" b="1" kern="100" dirty="0">
                <a:solidFill>
                  <a:srgbClr val="2DCAD1"/>
                </a:solidFill>
                <a:latin typeface="微软雅黑" panose="020B0503020204020204" pitchFamily="34" charset="-122"/>
                <a:ea typeface="微软雅黑" panose="020B0503020204020204" pitchFamily="34" charset="-122"/>
              </a:rPr>
              <a:t>（厂家颁发荣誉为主）</a:t>
            </a:r>
          </a:p>
        </p:txBody>
      </p:sp>
      <p:graphicFrame>
        <p:nvGraphicFramePr>
          <p:cNvPr id="7" name="表格 6"/>
          <p:cNvGraphicFramePr>
            <a:graphicFrameLocks noGrp="1"/>
          </p:cNvGraphicFramePr>
          <p:nvPr>
            <p:custDataLst>
              <p:tags r:id="rId1"/>
            </p:custDataLst>
            <p:extLst>
              <p:ext uri="{D42A27DB-BD31-4B8C-83A1-F6EECF244321}">
                <p14:modId xmlns:p14="http://schemas.microsoft.com/office/powerpoint/2010/main" val="3606082953"/>
              </p:ext>
            </p:extLst>
          </p:nvPr>
        </p:nvGraphicFramePr>
        <p:xfrm>
          <a:off x="317989" y="975826"/>
          <a:ext cx="8574492" cy="1760647"/>
        </p:xfrm>
        <a:graphic>
          <a:graphicData uri="http://schemas.openxmlformats.org/drawingml/2006/table">
            <a:tbl>
              <a:tblPr/>
              <a:tblGrid>
                <a:gridCol w="2858164">
                  <a:extLst>
                    <a:ext uri="{9D8B030D-6E8A-4147-A177-3AD203B41FA5}">
                      <a16:colId xmlns:a16="http://schemas.microsoft.com/office/drawing/2014/main" val="20000"/>
                    </a:ext>
                  </a:extLst>
                </a:gridCol>
                <a:gridCol w="2858164">
                  <a:extLst>
                    <a:ext uri="{9D8B030D-6E8A-4147-A177-3AD203B41FA5}">
                      <a16:colId xmlns:a16="http://schemas.microsoft.com/office/drawing/2014/main" val="20001"/>
                    </a:ext>
                  </a:extLst>
                </a:gridCol>
                <a:gridCol w="2858164">
                  <a:extLst>
                    <a:ext uri="{9D8B030D-6E8A-4147-A177-3AD203B41FA5}">
                      <a16:colId xmlns:a16="http://schemas.microsoft.com/office/drawing/2014/main" val="20002"/>
                    </a:ext>
                  </a:extLst>
                </a:gridCol>
              </a:tblGrid>
              <a:tr h="378042">
                <a:tc>
                  <a:txBody>
                    <a:bodyPr/>
                    <a:lstStyle/>
                    <a:p>
                      <a:pPr algn="ctr" rtl="0"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2025</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2024</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t" latinLnBrk="0" hangingPunct="1">
                        <a:lnSpc>
                          <a:spcPct val="100000"/>
                        </a:lnSpc>
                        <a:spcBef>
                          <a:spcPts val="0"/>
                        </a:spcBef>
                        <a:spcAft>
                          <a:spcPts val="0"/>
                        </a:spcAft>
                        <a:buClrTx/>
                        <a:buSzTx/>
                        <a:buFontTx/>
                        <a:buNone/>
                        <a:defRPr/>
                      </a:pP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cs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3699173592"/>
              </p:ext>
            </p:extLst>
          </p:nvPr>
        </p:nvGraphicFramePr>
        <p:xfrm>
          <a:off x="317989" y="2812030"/>
          <a:ext cx="8574492" cy="1760647"/>
        </p:xfrm>
        <a:graphic>
          <a:graphicData uri="http://schemas.openxmlformats.org/drawingml/2006/table">
            <a:tbl>
              <a:tblPr/>
              <a:tblGrid>
                <a:gridCol w="2858164">
                  <a:extLst>
                    <a:ext uri="{9D8B030D-6E8A-4147-A177-3AD203B41FA5}">
                      <a16:colId xmlns:a16="http://schemas.microsoft.com/office/drawing/2014/main" val="20000"/>
                    </a:ext>
                  </a:extLst>
                </a:gridCol>
                <a:gridCol w="2858164">
                  <a:extLst>
                    <a:ext uri="{9D8B030D-6E8A-4147-A177-3AD203B41FA5}">
                      <a16:colId xmlns:a16="http://schemas.microsoft.com/office/drawing/2014/main" val="20001"/>
                    </a:ext>
                  </a:extLst>
                </a:gridCol>
                <a:gridCol w="2858164">
                  <a:extLst>
                    <a:ext uri="{9D8B030D-6E8A-4147-A177-3AD203B41FA5}">
                      <a16:colId xmlns:a16="http://schemas.microsoft.com/office/drawing/2014/main" val="20002"/>
                    </a:ext>
                  </a:extLst>
                </a:gridCol>
              </a:tblGrid>
              <a:tr h="378042">
                <a:tc>
                  <a:txBody>
                    <a:bodyPr/>
                    <a:lstStyle/>
                    <a:p>
                      <a:pPr algn="ctr" rtl="0"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2022</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年获东风本田</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奖</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6" name="圆角矩形 5"/>
          <p:cNvSpPr/>
          <p:nvPr/>
        </p:nvSpPr>
        <p:spPr bwMode="auto">
          <a:xfrm rot="19778151">
            <a:off x="171062" y="1371769"/>
            <a:ext cx="1155696" cy="274343"/>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时间倒序排列</a:t>
            </a:r>
          </a:p>
        </p:txBody>
      </p:sp>
      <p:sp>
        <p:nvSpPr>
          <p:cNvPr id="3" name="圆角矩形 2"/>
          <p:cNvSpPr/>
          <p:nvPr/>
        </p:nvSpPr>
        <p:spPr bwMode="auto">
          <a:xfrm rot="19778151">
            <a:off x="1034027" y="1518847"/>
            <a:ext cx="1155696" cy="274826"/>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重要奖项优先</a:t>
            </a:r>
          </a:p>
        </p:txBody>
      </p:sp>
      <p:sp>
        <p:nvSpPr>
          <p:cNvPr id="4" name="矩形 3">
            <a:extLst>
              <a:ext uri="{FF2B5EF4-FFF2-40B4-BE49-F238E27FC236}">
                <a16:creationId xmlns:a16="http://schemas.microsoft.com/office/drawing/2014/main" id="{5A6744DC-0188-2344-21A7-1C0E359DE376}"/>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234429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173" y="551161"/>
            <a:ext cx="2114639"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新公司股比及资金情况</a:t>
            </a:r>
          </a:p>
        </p:txBody>
      </p:sp>
      <p:sp>
        <p:nvSpPr>
          <p:cNvPr id="5" name="TextBox 1"/>
          <p:cNvSpPr txBox="1">
            <a:spLocks noChangeArrowheads="1"/>
          </p:cNvSpPr>
          <p:nvPr/>
        </p:nvSpPr>
        <p:spPr bwMode="auto">
          <a:xfrm>
            <a:off x="251520" y="4419768"/>
            <a:ext cx="7909802" cy="70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注册金额不低于</a:t>
            </a:r>
            <a:r>
              <a:rPr lang="en-US" altLang="zh-CN" sz="900" dirty="0">
                <a:solidFill>
                  <a:prstClr val="black"/>
                </a:solidFill>
                <a:latin typeface="微软雅黑" panose="020B0503020204020204" pitchFamily="34" charset="-122"/>
                <a:ea typeface="微软雅黑" panose="020B0503020204020204" pitchFamily="34" charset="-122"/>
              </a:rPr>
              <a:t>800</a:t>
            </a:r>
            <a:r>
              <a:rPr lang="zh-CN" altLang="en-US" sz="900" dirty="0">
                <a:solidFill>
                  <a:prstClr val="black"/>
                </a:solidFill>
                <a:latin typeface="微软雅黑" panose="020B0503020204020204" pitchFamily="34" charset="-122"/>
                <a:ea typeface="微软雅黑" panose="020B0503020204020204" pitchFamily="34" charset="-122"/>
              </a:rPr>
              <a:t>万元，股东股比慎重填写</a:t>
            </a:r>
            <a:r>
              <a:rPr lang="zh-CN" altLang="en-US" sz="900" dirty="0">
                <a:solidFill>
                  <a:srgbClr val="FF0000"/>
                </a:solidFill>
                <a:latin typeface="微软雅黑" panose="020B0503020204020204" pitchFamily="34" charset="-122"/>
                <a:ea typeface="微软雅黑" panose="020B0503020204020204" pitchFamily="34" charset="-122"/>
              </a:rPr>
              <a:t>（未来新公司注册核查依据）</a:t>
            </a:r>
            <a:r>
              <a:rPr lang="zh-CN" altLang="en-US"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243205" indent="-243205" eaLnBrk="1" hangingPunct="1">
              <a:lnSpc>
                <a:spcPct val="150000"/>
              </a:lnSpc>
              <a:buFont typeface="Arial" panose="020B0604020202020204" pitchFamily="34" charset="0"/>
              <a:buChar char="•"/>
            </a:pPr>
            <a:r>
              <a:rPr lang="zh-CN" altLang="zh-CN" sz="900" dirty="0">
                <a:solidFill>
                  <a:srgbClr val="FF0000"/>
                </a:solidFill>
                <a:latin typeface="微软雅黑" panose="020B0503020204020204" pitchFamily="34" charset="-122"/>
                <a:ea typeface="微软雅黑" panose="020B0503020204020204" pitchFamily="34" charset="-122"/>
              </a:rPr>
              <a:t>新公司的</a:t>
            </a:r>
            <a:r>
              <a:rPr lang="zh-CN" altLang="en-US" sz="900" dirty="0">
                <a:solidFill>
                  <a:srgbClr val="FF0000"/>
                </a:solidFill>
                <a:latin typeface="微软雅黑" panose="020B0503020204020204" pitchFamily="34" charset="-122"/>
                <a:ea typeface="微软雅黑" panose="020B0503020204020204" pitchFamily="34" charset="-122"/>
              </a:rPr>
              <a:t>控股股东（经营者）</a:t>
            </a:r>
            <a:r>
              <a:rPr lang="zh-CN" altLang="zh-CN" sz="900" dirty="0">
                <a:solidFill>
                  <a:srgbClr val="FF0000"/>
                </a:solidFill>
                <a:latin typeface="微软雅黑" panose="020B0503020204020204" pitchFamily="34" charset="-122"/>
                <a:ea typeface="微软雅黑" panose="020B0503020204020204" pitchFamily="34" charset="-122"/>
              </a:rPr>
              <a:t>必须为申请公司的主要投资人、控股股东</a:t>
            </a:r>
            <a:r>
              <a:rPr lang="en-US" altLang="zh-CN" sz="900" dirty="0">
                <a:solidFill>
                  <a:prstClr val="black"/>
                </a:solidFill>
                <a:latin typeface="微软雅黑" panose="020B0503020204020204" pitchFamily="34" charset="-122"/>
                <a:ea typeface="微软雅黑" panose="020B0503020204020204" pitchFamily="34" charset="-122"/>
              </a:rPr>
              <a:t>;</a:t>
            </a:r>
          </a:p>
          <a:p>
            <a:pPr marL="243205" indent="-243205" eaLnBrk="1" hangingPunct="1">
              <a:lnSpc>
                <a:spcPct val="150000"/>
              </a:lnSpc>
              <a:buFont typeface="Arial" panose="020B0604020202020204" pitchFamily="34" charset="0"/>
              <a:buChar char="•"/>
            </a:pP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在广汽埃安提出要求时，主要股东需提供新公司投资计划所需资金证明材料（如</a:t>
            </a:r>
            <a:r>
              <a:rPr lang="en-US"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个月银行流水等证明材料），以作为评审时的重要依据</a:t>
            </a:r>
            <a:r>
              <a:rPr lang="zh-CN"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a:t>
            </a:r>
            <a:endParaRPr lang="zh-CN" altLang="zh-CN" sz="900" dirty="0">
              <a:solidFill>
                <a:prstClr val="black"/>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1"/>
            </p:custDataLst>
            <p:extLst>
              <p:ext uri="{D42A27DB-BD31-4B8C-83A1-F6EECF244321}">
                <p14:modId xmlns:p14="http://schemas.microsoft.com/office/powerpoint/2010/main" val="705849852"/>
              </p:ext>
            </p:extLst>
          </p:nvPr>
        </p:nvGraphicFramePr>
        <p:xfrm>
          <a:off x="384458" y="862286"/>
          <a:ext cx="8308617" cy="3582884"/>
        </p:xfrm>
        <a:graphic>
          <a:graphicData uri="http://schemas.openxmlformats.org/drawingml/2006/table">
            <a:tbl>
              <a:tblPr/>
              <a:tblGrid>
                <a:gridCol w="1498026">
                  <a:extLst>
                    <a:ext uri="{9D8B030D-6E8A-4147-A177-3AD203B41FA5}">
                      <a16:colId xmlns:a16="http://schemas.microsoft.com/office/drawing/2014/main" val="20000"/>
                    </a:ext>
                  </a:extLst>
                </a:gridCol>
                <a:gridCol w="1980952">
                  <a:extLst>
                    <a:ext uri="{9D8B030D-6E8A-4147-A177-3AD203B41FA5}">
                      <a16:colId xmlns:a16="http://schemas.microsoft.com/office/drawing/2014/main" val="20001"/>
                    </a:ext>
                  </a:extLst>
                </a:gridCol>
                <a:gridCol w="1739489">
                  <a:extLst>
                    <a:ext uri="{9D8B030D-6E8A-4147-A177-3AD203B41FA5}">
                      <a16:colId xmlns:a16="http://schemas.microsoft.com/office/drawing/2014/main" val="20002"/>
                    </a:ext>
                  </a:extLst>
                </a:gridCol>
                <a:gridCol w="1657631">
                  <a:extLst>
                    <a:ext uri="{9D8B030D-6E8A-4147-A177-3AD203B41FA5}">
                      <a16:colId xmlns:a16="http://schemas.microsoft.com/office/drawing/2014/main" val="20003"/>
                    </a:ext>
                  </a:extLst>
                </a:gridCol>
                <a:gridCol w="1432519">
                  <a:extLst>
                    <a:ext uri="{9D8B030D-6E8A-4147-A177-3AD203B41FA5}">
                      <a16:colId xmlns:a16="http://schemas.microsoft.com/office/drawing/2014/main" val="20004"/>
                    </a:ext>
                  </a:extLst>
                </a:gridCol>
              </a:tblGrid>
              <a:tr h="246411">
                <a:tc rowSpan="7">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新公司资本构成</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注册金额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800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（单位：万元）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00"/>
                  </a:ext>
                </a:extLst>
              </a:tr>
              <a:tr h="483344">
                <a:tc vMerge="1">
                  <a:txBody>
                    <a:bodyPr/>
                    <a:lstStyle/>
                    <a:p>
                      <a:endParaRPr lang="zh-CN"/>
                    </a:p>
                  </a:txBody>
                  <a:tcPr/>
                </a:tc>
                <a:tc>
                  <a:txBody>
                    <a:bodyPr/>
                    <a:lstStyle/>
                    <a:p>
                      <a:pPr algn="ctr" rtl="0"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NO.</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股东名称（法人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自然人）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投资金额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79806">
                <a:tc v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9806">
                <a:tc v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7979">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27456">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27456">
                <a:tc vMerge="1">
                  <a:txBody>
                    <a:bodyPr/>
                    <a:lstStyle/>
                    <a:p>
                      <a:endParaRPr lang="zh-CN"/>
                    </a:p>
                  </a:txBody>
                  <a:tcPr/>
                </a:tc>
                <a:tc gridSpan="4">
                  <a:txBody>
                    <a:bodyPr/>
                    <a:lstStyle/>
                    <a:p>
                      <a:pPr algn="l"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股东关系说明：</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合作关系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夫妻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兄弟</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6"/>
                  </a:ext>
                </a:extLst>
              </a:tr>
              <a:tr h="284320">
                <a:tc rowSpan="6">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资金情况</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区分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7"/>
                  </a:ext>
                </a:extLst>
              </a:tr>
              <a:tr h="217979">
                <a:tc v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流动资金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自有</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17979">
                <a:tc vMerge="1">
                  <a:txBody>
                    <a:bodyPr/>
                    <a:lstStyle/>
                    <a:p>
                      <a:endParaRPr lang="zh-CN"/>
                    </a:p>
                  </a:txBody>
                  <a:tcPr/>
                </a:tc>
                <a:tc v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融资</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17979">
                <a:tc vMerge="1">
                  <a:txBody>
                    <a:bodyPr/>
                    <a:lstStyle/>
                    <a:p>
                      <a:endParaRPr lang="zh-CN"/>
                    </a:p>
                  </a:txBody>
                  <a:tcPr/>
                </a:tc>
                <a:tc row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硬件投入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建筑</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装修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设备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46411">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13"/>
                  </a:ext>
                </a:extLst>
              </a:tr>
            </a:tbl>
          </a:graphicData>
        </a:graphic>
      </p:graphicFrame>
      <p:sp>
        <p:nvSpPr>
          <p:cNvPr id="7" name="矩形 6"/>
          <p:cNvSpPr/>
          <p:nvPr/>
        </p:nvSpPr>
        <p:spPr>
          <a:xfrm>
            <a:off x="2411730" y="1834256"/>
            <a:ext cx="5313680" cy="576204"/>
          </a:xfrm>
          <a:prstGeom prst="rect">
            <a:avLst/>
          </a:prstGeom>
          <a:solidFill>
            <a:schemeClr val="accent5">
              <a:lumMod val="40000"/>
              <a:lumOff val="60000"/>
            </a:schemeClr>
          </a:solidFill>
        </p:spPr>
        <p:txBody>
          <a:bodyPr wrap="square" anchor="t">
            <a:noAutofit/>
          </a:bodyPr>
          <a:lstStyle/>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股东关系说明必须填写清楚，填写完整后删除本备注文本框</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资金情况的总计金额与注册金额相等</a:t>
            </a:r>
          </a:p>
        </p:txBody>
      </p:sp>
      <p:sp>
        <p:nvSpPr>
          <p:cNvPr id="4" name="矩形 3">
            <a:extLst>
              <a:ext uri="{FF2B5EF4-FFF2-40B4-BE49-F238E27FC236}">
                <a16:creationId xmlns:a16="http://schemas.microsoft.com/office/drawing/2014/main" id="{FA2EFE28-957C-8E72-C254-040CB23D6097}"/>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751147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0763" y="572690"/>
            <a:ext cx="37304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新公司的股权结构、股东、后选总经理介绍</a:t>
            </a:r>
          </a:p>
        </p:txBody>
      </p:sp>
      <p:sp>
        <p:nvSpPr>
          <p:cNvPr id="51" name="矩形 50"/>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股东关系说明：公司控股、夫妻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52" name="表格 51"/>
          <p:cNvGraphicFramePr>
            <a:graphicFrameLocks noGrp="1"/>
          </p:cNvGraphicFramePr>
          <p:nvPr>
            <p:extLst>
              <p:ext uri="{D42A27DB-BD31-4B8C-83A1-F6EECF244321}">
                <p14:modId xmlns:p14="http://schemas.microsoft.com/office/powerpoint/2010/main" val="1385396247"/>
              </p:ext>
            </p:extLst>
          </p:nvPr>
        </p:nvGraphicFramePr>
        <p:xfrm>
          <a:off x="179512" y="867796"/>
          <a:ext cx="8586028" cy="726649"/>
        </p:xfrm>
        <a:graphic>
          <a:graphicData uri="http://schemas.openxmlformats.org/drawingml/2006/table">
            <a:tbl>
              <a:tblPr/>
              <a:tblGrid>
                <a:gridCol w="1013432">
                  <a:extLst>
                    <a:ext uri="{9D8B030D-6E8A-4147-A177-3AD203B41FA5}">
                      <a16:colId xmlns:a16="http://schemas.microsoft.com/office/drawing/2014/main" val="20000"/>
                    </a:ext>
                  </a:extLst>
                </a:gridCol>
                <a:gridCol w="1520484">
                  <a:extLst>
                    <a:ext uri="{9D8B030D-6E8A-4147-A177-3AD203B41FA5}">
                      <a16:colId xmlns:a16="http://schemas.microsoft.com/office/drawing/2014/main" val="20001"/>
                    </a:ext>
                  </a:extLst>
                </a:gridCol>
                <a:gridCol w="1558333">
                  <a:extLst>
                    <a:ext uri="{9D8B030D-6E8A-4147-A177-3AD203B41FA5}">
                      <a16:colId xmlns:a16="http://schemas.microsoft.com/office/drawing/2014/main" val="20002"/>
                    </a:ext>
                  </a:extLst>
                </a:gridCol>
                <a:gridCol w="2335543">
                  <a:extLst>
                    <a:ext uri="{9D8B030D-6E8A-4147-A177-3AD203B41FA5}">
                      <a16:colId xmlns:a16="http://schemas.microsoft.com/office/drawing/2014/main" val="20003"/>
                    </a:ext>
                  </a:extLst>
                </a:gridCol>
                <a:gridCol w="2158236">
                  <a:extLst>
                    <a:ext uri="{9D8B030D-6E8A-4147-A177-3AD203B41FA5}">
                      <a16:colId xmlns:a16="http://schemas.microsoft.com/office/drawing/2014/main" val="20004"/>
                    </a:ext>
                  </a:extLst>
                </a:gridCol>
              </a:tblGrid>
              <a:tr h="196382">
                <a:tc gridSpan="5">
                  <a:txBody>
                    <a:bodyPr/>
                    <a:lstStyle/>
                    <a:p>
                      <a:pPr algn="ctr" fontAlgn="ctr"/>
                      <a:r>
                        <a:rPr lang="zh-CN" altLang="en-US" sz="1000" b="1" i="0" u="none" strike="noStrike" dirty="0">
                          <a:solidFill>
                            <a:srgbClr val="000000"/>
                          </a:solidFill>
                          <a:effectLst/>
                          <a:latin typeface="微软雅黑" panose="020B0503020204020204" pitchFamily="34" charset="-122"/>
                          <a:ea typeface="微软雅黑" panose="020B0503020204020204" pitchFamily="34" charset="-122"/>
                        </a:rPr>
                        <a:t>申请公司股权结构（第一层）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3"/>
                  </a:ext>
                </a:extLst>
              </a:tr>
              <a:tr h="19638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股东排序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股东名称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有限公司</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3" name="矩形 52"/>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54" name="矩形 53"/>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55"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56" name="表格 55">
            <a:extLst>
              <a:ext uri="{FF2B5EF4-FFF2-40B4-BE49-F238E27FC236}">
                <a16:creationId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2419265958"/>
              </p:ext>
            </p:extLst>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graphicFrame>
        <p:nvGraphicFramePr>
          <p:cNvPr id="57" name="表格 56">
            <a:extLst>
              <a:ext uri="{FF2B5EF4-FFF2-40B4-BE49-F238E27FC236}">
                <a16:creationId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378774372"/>
              </p:ext>
            </p:extLst>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sp>
        <p:nvSpPr>
          <p:cNvPr id="58"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实控人一：</a:t>
            </a:r>
            <a:r>
              <a:rPr lang="en-US" altLang="zh-CN" sz="900" b="1" dirty="0">
                <a:solidFill>
                  <a:prstClr val="white"/>
                </a:solidFill>
                <a:latin typeface="微软雅黑" panose="020B0503020204020204" pitchFamily="34" charset="-122"/>
                <a:ea typeface="微软雅黑" panose="020B0503020204020204" pitchFamily="34" charset="-122"/>
              </a:rPr>
              <a:t>XXX60%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59" name="矩形 58"/>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60" name="矩形 59"/>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61" name="TextBox 7"/>
          <p:cNvSpPr txBox="1"/>
          <p:nvPr/>
        </p:nvSpPr>
        <p:spPr bwMode="auto">
          <a:xfrm>
            <a:off x="4545654" y="4357622"/>
            <a:ext cx="1238832" cy="254813"/>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后选总经理：</a:t>
            </a:r>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62" name="表格 61">
            <a:extLst>
              <a:ext uri="{FF2B5EF4-FFF2-40B4-BE49-F238E27FC236}">
                <a16:creationId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3177483115"/>
              </p:ext>
            </p:extLst>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graphicFrame>
        <p:nvGraphicFramePr>
          <p:cNvPr id="63" name="表格 62">
            <a:extLst>
              <a:ext uri="{FF2B5EF4-FFF2-40B4-BE49-F238E27FC236}">
                <a16:creationId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3041830135"/>
              </p:ext>
            </p:extLst>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sp>
        <p:nvSpPr>
          <p:cNvPr id="64"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实控人三：</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36" name="矩形 35"/>
          <p:cNvSpPr/>
          <p:nvPr/>
        </p:nvSpPr>
        <p:spPr>
          <a:xfrm>
            <a:off x="480912" y="2392138"/>
            <a:ext cx="7983227" cy="2304256"/>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新公司股东为公司独资或者公司与自然人共同持股则填写本页，同时删除下一页；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（新公司股东均为自然人则填写下一页，同时删除本页）</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3"/>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务必粘贴股东照片，如有多个股东，请按照格式自行添加；</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3"/>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加后选总经理的介绍</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p>
          <a:p>
            <a:pPr marL="342900" indent="-342900" fontAlgn="base">
              <a:spcBef>
                <a:spcPct val="0"/>
              </a:spcBef>
              <a:spcAft>
                <a:spcPct val="0"/>
              </a:spcAft>
              <a:buAutoNum type="circleNumDbPlain" startAt="3"/>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页数不够请增加一页填写</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a:extLst>
              <a:ext uri="{FF2B5EF4-FFF2-40B4-BE49-F238E27FC236}">
                <a16:creationId xmlns:a16="http://schemas.microsoft.com/office/drawing/2014/main" id="{2CCE68B5-4ED2-358B-B505-11EB973C4FB8}"/>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44138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sp>
        <p:nvSpPr>
          <p:cNvPr id="32" name="矩形 3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33" name="TextBox 5"/>
          <p:cNvSpPr txBox="1"/>
          <p:nvPr/>
        </p:nvSpPr>
        <p:spPr bwMode="auto">
          <a:xfrm>
            <a:off x="135991" y="2194798"/>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股东一：</a:t>
            </a:r>
            <a:r>
              <a:rPr kumimoji="1" lang="en-US" altLang="zh-CN" sz="900" b="1" dirty="0">
                <a:solidFill>
                  <a:prstClr val="white"/>
                </a:solidFill>
                <a:latin typeface="微软雅黑" panose="020B0503020204020204" pitchFamily="34" charset="-122"/>
                <a:ea typeface="微软雅黑" panose="020B0503020204020204" pitchFamily="34" charset="-122"/>
              </a:rPr>
              <a:t>XXX60%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p>
        </p:txBody>
      </p:sp>
      <p:sp>
        <p:nvSpPr>
          <p:cNvPr id="34" name="矩形 33"/>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35"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36" name="表格 35">
            <a:extLst>
              <a:ext uri="{FF2B5EF4-FFF2-40B4-BE49-F238E27FC236}">
                <a16:creationId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852292064"/>
              </p:ext>
            </p:extLst>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graphicFrame>
        <p:nvGraphicFramePr>
          <p:cNvPr id="37" name="表格 36">
            <a:extLst>
              <a:ext uri="{FF2B5EF4-FFF2-40B4-BE49-F238E27FC236}">
                <a16:creationId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3993256691"/>
              </p:ext>
            </p:extLst>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sp>
        <p:nvSpPr>
          <p:cNvPr id="38" name="矩形 37"/>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39" name="TextBox 5"/>
          <p:cNvSpPr txBox="1"/>
          <p:nvPr/>
        </p:nvSpPr>
        <p:spPr bwMode="auto">
          <a:xfrm>
            <a:off x="135991" y="4079653"/>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股东三：</a:t>
            </a:r>
            <a:r>
              <a:rPr kumimoji="1" lang="en-US" altLang="zh-CN" sz="900" b="1" dirty="0">
                <a:solidFill>
                  <a:prstClr val="white"/>
                </a:solidFill>
                <a:latin typeface="微软雅黑" panose="020B0503020204020204" pitchFamily="34" charset="-122"/>
                <a:ea typeface="微软雅黑" panose="020B0503020204020204" pitchFamily="34" charset="-122"/>
              </a:rPr>
              <a:t>XXX50%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p>
        </p:txBody>
      </p:sp>
      <p:sp>
        <p:nvSpPr>
          <p:cNvPr id="40" name="矩形 39"/>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41" name="TextBox 7"/>
          <p:cNvSpPr txBox="1"/>
          <p:nvPr/>
        </p:nvSpPr>
        <p:spPr bwMode="auto">
          <a:xfrm>
            <a:off x="4545654" y="4056347"/>
            <a:ext cx="1238832" cy="254813"/>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a:solidFill>
                  <a:prstClr val="white"/>
                </a:solidFill>
                <a:latin typeface="微软雅黑" panose="020B0503020204020204" pitchFamily="34" charset="-122"/>
                <a:ea typeface="微软雅黑" panose="020B0503020204020204" pitchFamily="34" charset="-122"/>
              </a:rPr>
              <a:t>后选总经理：</a:t>
            </a:r>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42" name="表格 41">
            <a:extLst>
              <a:ext uri="{FF2B5EF4-FFF2-40B4-BE49-F238E27FC236}">
                <a16:creationId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121500372"/>
              </p:ext>
            </p:extLst>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graphicFrame>
        <p:nvGraphicFramePr>
          <p:cNvPr id="43" name="表格 42">
            <a:extLst>
              <a:ext uri="{FF2B5EF4-FFF2-40B4-BE49-F238E27FC236}">
                <a16:creationId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4201764745"/>
              </p:ext>
            </p:extLst>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sp>
        <p:nvSpPr>
          <p:cNvPr id="44" name="矩形 43"/>
          <p:cNvSpPr/>
          <p:nvPr/>
        </p:nvSpPr>
        <p:spPr>
          <a:xfrm>
            <a:off x="30763" y="572690"/>
            <a:ext cx="37304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新公司的股权结构、股东、后选总经理介绍</a:t>
            </a:r>
          </a:p>
        </p:txBody>
      </p:sp>
      <p:sp>
        <p:nvSpPr>
          <p:cNvPr id="28" name="矩形 27"/>
          <p:cNvSpPr/>
          <p:nvPr/>
        </p:nvSpPr>
        <p:spPr>
          <a:xfrm>
            <a:off x="380991" y="1888274"/>
            <a:ext cx="7983227" cy="179999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新公司股东均为自然人持股则填写本页，股东关系必须写清楚，同时删除上一页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（新公司股东为公司独资或者公司与自然人共同持股则填写上一页，同时删除本页）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加后选总经理的介绍</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a16="http://schemas.microsoft.com/office/drawing/2014/main" id="{2F168462-E79A-FAAF-D1A2-5510EC72CC30}"/>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2279580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8"/>
          <p:cNvSpPr txBox="1">
            <a:spLocks noChangeArrowheads="1"/>
          </p:cNvSpPr>
          <p:nvPr/>
        </p:nvSpPr>
        <p:spPr bwMode="auto">
          <a:xfrm>
            <a:off x="1979712" y="553855"/>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solidFill>
                  <a:prstClr val="black"/>
                </a:solidFill>
              </a:rPr>
              <a:t>1</a:t>
            </a:r>
            <a:r>
              <a:rPr lang="zh-CN" altLang="en-US" dirty="0">
                <a:solidFill>
                  <a:prstClr val="black"/>
                </a:solidFill>
              </a:rPr>
              <a:t>）候选地信息</a:t>
            </a:r>
          </a:p>
        </p:txBody>
      </p:sp>
      <p:graphicFrame>
        <p:nvGraphicFramePr>
          <p:cNvPr id="12" name="表格 11"/>
          <p:cNvGraphicFramePr>
            <a:graphicFrameLocks noGrp="1"/>
          </p:cNvGraphicFramePr>
          <p:nvPr>
            <p:extLst>
              <p:ext uri="{D42A27DB-BD31-4B8C-83A1-F6EECF244321}">
                <p14:modId xmlns:p14="http://schemas.microsoft.com/office/powerpoint/2010/main" val="202304348"/>
              </p:ext>
            </p:extLst>
          </p:nvPr>
        </p:nvGraphicFramePr>
        <p:xfrm>
          <a:off x="204017" y="1059581"/>
          <a:ext cx="8795941" cy="3782970"/>
        </p:xfrm>
        <a:graphic>
          <a:graphicData uri="http://schemas.openxmlformats.org/drawingml/2006/table">
            <a:tbl>
              <a:tblPr firstRow="1" firstCol="1" bandRow="1"/>
              <a:tblGrid>
                <a:gridCol w="706449">
                  <a:extLst>
                    <a:ext uri="{9D8B030D-6E8A-4147-A177-3AD203B41FA5}">
                      <a16:colId xmlns:a16="http://schemas.microsoft.com/office/drawing/2014/main" val="20000"/>
                    </a:ext>
                  </a:extLst>
                </a:gridCol>
                <a:gridCol w="586603">
                  <a:extLst>
                    <a:ext uri="{9D8B030D-6E8A-4147-A177-3AD203B41FA5}">
                      <a16:colId xmlns:a16="http://schemas.microsoft.com/office/drawing/2014/main" val="20001"/>
                    </a:ext>
                  </a:extLst>
                </a:gridCol>
                <a:gridCol w="119847">
                  <a:extLst>
                    <a:ext uri="{9D8B030D-6E8A-4147-A177-3AD203B41FA5}">
                      <a16:colId xmlns:a16="http://schemas.microsoft.com/office/drawing/2014/main" val="20002"/>
                    </a:ext>
                  </a:extLst>
                </a:gridCol>
                <a:gridCol w="612254">
                  <a:extLst>
                    <a:ext uri="{9D8B030D-6E8A-4147-A177-3AD203B41FA5}">
                      <a16:colId xmlns:a16="http://schemas.microsoft.com/office/drawing/2014/main" val="20003"/>
                    </a:ext>
                  </a:extLst>
                </a:gridCol>
                <a:gridCol w="659353">
                  <a:extLst>
                    <a:ext uri="{9D8B030D-6E8A-4147-A177-3AD203B41FA5}">
                      <a16:colId xmlns:a16="http://schemas.microsoft.com/office/drawing/2014/main" val="20004"/>
                    </a:ext>
                  </a:extLst>
                </a:gridCol>
                <a:gridCol w="659352">
                  <a:extLst>
                    <a:ext uri="{9D8B030D-6E8A-4147-A177-3AD203B41FA5}">
                      <a16:colId xmlns:a16="http://schemas.microsoft.com/office/drawing/2014/main" val="20005"/>
                    </a:ext>
                  </a:extLst>
                </a:gridCol>
                <a:gridCol w="310897">
                  <a:extLst>
                    <a:ext uri="{9D8B030D-6E8A-4147-A177-3AD203B41FA5}">
                      <a16:colId xmlns:a16="http://schemas.microsoft.com/office/drawing/2014/main" val="20006"/>
                    </a:ext>
                  </a:extLst>
                </a:gridCol>
                <a:gridCol w="393008">
                  <a:extLst>
                    <a:ext uri="{9D8B030D-6E8A-4147-A177-3AD203B41FA5}">
                      <a16:colId xmlns:a16="http://schemas.microsoft.com/office/drawing/2014/main" val="20007"/>
                    </a:ext>
                  </a:extLst>
                </a:gridCol>
                <a:gridCol w="739965">
                  <a:extLst>
                    <a:ext uri="{9D8B030D-6E8A-4147-A177-3AD203B41FA5}">
                      <a16:colId xmlns:a16="http://schemas.microsoft.com/office/drawing/2014/main" val="20008"/>
                    </a:ext>
                  </a:extLst>
                </a:gridCol>
                <a:gridCol w="276429">
                  <a:extLst>
                    <a:ext uri="{9D8B030D-6E8A-4147-A177-3AD203B41FA5}">
                      <a16:colId xmlns:a16="http://schemas.microsoft.com/office/drawing/2014/main" val="20009"/>
                    </a:ext>
                  </a:extLst>
                </a:gridCol>
                <a:gridCol w="488111">
                  <a:extLst>
                    <a:ext uri="{9D8B030D-6E8A-4147-A177-3AD203B41FA5}">
                      <a16:colId xmlns:a16="http://schemas.microsoft.com/office/drawing/2014/main" val="20010"/>
                    </a:ext>
                  </a:extLst>
                </a:gridCol>
                <a:gridCol w="260371">
                  <a:extLst>
                    <a:ext uri="{9D8B030D-6E8A-4147-A177-3AD203B41FA5}">
                      <a16:colId xmlns:a16="http://schemas.microsoft.com/office/drawing/2014/main" val="20011"/>
                    </a:ext>
                  </a:extLst>
                </a:gridCol>
                <a:gridCol w="345894">
                  <a:extLst>
                    <a:ext uri="{9D8B030D-6E8A-4147-A177-3AD203B41FA5}">
                      <a16:colId xmlns:a16="http://schemas.microsoft.com/office/drawing/2014/main" val="20012"/>
                    </a:ext>
                  </a:extLst>
                </a:gridCol>
                <a:gridCol w="659353">
                  <a:extLst>
                    <a:ext uri="{9D8B030D-6E8A-4147-A177-3AD203B41FA5}">
                      <a16:colId xmlns:a16="http://schemas.microsoft.com/office/drawing/2014/main" val="20013"/>
                    </a:ext>
                  </a:extLst>
                </a:gridCol>
                <a:gridCol w="659351">
                  <a:extLst>
                    <a:ext uri="{9D8B030D-6E8A-4147-A177-3AD203B41FA5}">
                      <a16:colId xmlns:a16="http://schemas.microsoft.com/office/drawing/2014/main" val="20014"/>
                    </a:ext>
                  </a:extLst>
                </a:gridCol>
                <a:gridCol w="1318704">
                  <a:extLst>
                    <a:ext uri="{9D8B030D-6E8A-4147-A177-3AD203B41FA5}">
                      <a16:colId xmlns:a16="http://schemas.microsoft.com/office/drawing/2014/main" val="20015"/>
                    </a:ext>
                  </a:extLst>
                </a:gridCol>
              </a:tblGrid>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地址</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市</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区</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路</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号</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pPr algn="ctr"/>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pPr marL="0" algn="ctr" defTabSz="779145" rtl="0" eaLnBrk="1" latinLnBrk="0" hangingPunct="1"/>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0001"/>
                  </a:ext>
                </a:extLst>
              </a:tr>
              <a:tr h="277119">
                <a:tc>
                  <a:txBody>
                    <a:bodyPr/>
                    <a:lstStyle/>
                    <a:p>
                      <a:pPr algn="ctr">
                        <a:spcAft>
                          <a:spcPts val="0"/>
                        </a:spcAft>
                      </a:pPr>
                      <a:r>
                        <a:rPr lang="zh-CN" altLang="en-US" sz="900" kern="100" dirty="0">
                          <a:effectLst/>
                          <a:latin typeface="微软雅黑" panose="020B0503020204020204" pitchFamily="34" charset="-122"/>
                          <a:ea typeface="微软雅黑" panose="020B0503020204020204" pitchFamily="34" charset="-122"/>
                        </a:rPr>
                        <a:t>改建方式</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zh-CN" altLang="en-US" sz="900" b="1" kern="100" dirty="0">
                          <a:solidFill>
                            <a:schemeClr val="tx1"/>
                          </a:solidFill>
                          <a:effectLst/>
                          <a:latin typeface="微软雅黑" panose="020B0503020204020204" pitchFamily="34" charset="-122"/>
                          <a:ea typeface="微软雅黑" panose="020B0503020204020204" pitchFamily="34" charset="-122"/>
                        </a:rPr>
                        <a:t>改建</a:t>
                      </a:r>
                      <a:r>
                        <a:rPr lang="en-US" altLang="zh-CN" sz="900" b="1" kern="100" dirty="0">
                          <a:solidFill>
                            <a:schemeClr val="tx1"/>
                          </a:solidFill>
                          <a:effectLst/>
                          <a:latin typeface="微软雅黑" panose="020B0503020204020204" pitchFamily="34" charset="-122"/>
                          <a:ea typeface="微软雅黑" panose="020B0503020204020204" pitchFamily="34" charset="-122"/>
                        </a:rPr>
                        <a:t>A1/A2/A3</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2"/>
                  </a:ext>
                </a:extLst>
              </a:tr>
              <a:tr h="621868">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土地面积</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总面积：    </a:t>
                      </a:r>
                      <a:r>
                        <a:rPr lang="zh-CN" altLang="en-US" sz="900" kern="100" dirty="0">
                          <a:effectLst/>
                          <a:latin typeface="微软雅黑" panose="020B0503020204020204" pitchFamily="34" charset="-122"/>
                          <a:ea typeface="微软雅黑" panose="020B0503020204020204" pitchFamily="34" charset="-122"/>
                        </a:rPr>
                        <a:t>㎡：</a:t>
                      </a:r>
                      <a:endParaRPr lang="en-US" alt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展厅总</a:t>
                      </a:r>
                      <a:r>
                        <a:rPr lang="zh-CN" altLang="zh-CN" sz="900" kern="100" dirty="0">
                          <a:effectLst/>
                          <a:latin typeface="微软雅黑" panose="020B0503020204020204" pitchFamily="34" charset="-122"/>
                          <a:ea typeface="微软雅黑" panose="020B0503020204020204" pitchFamily="34" charset="-122"/>
                        </a:rPr>
                        <a:t>面积</a:t>
                      </a:r>
                      <a:r>
                        <a:rPr lang="en-US" altLang="zh-CN"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展厅临街内宽</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a:t>
                      </a:r>
                      <a:r>
                        <a:rPr lang="zh-CN" altLang="en-US" sz="900" kern="100" dirty="0">
                          <a:effectLst/>
                          <a:latin typeface="微软雅黑" panose="020B0503020204020204" pitchFamily="34" charset="-122"/>
                          <a:ea typeface="微软雅黑" panose="020B0503020204020204" pitchFamily="34" charset="-122"/>
                        </a:rPr>
                        <a:t>纵深    </a:t>
                      </a:r>
                      <a:r>
                        <a:rPr lang="en-US" altLang="zh-CN" sz="900" kern="100" dirty="0">
                          <a:effectLst/>
                          <a:latin typeface="微软雅黑" panose="020B0503020204020204" pitchFamily="34" charset="-122"/>
                          <a:ea typeface="微软雅黑" panose="020B0503020204020204" pitchFamily="34" charset="-122"/>
                        </a:rPr>
                        <a:t>m</a:t>
                      </a:r>
                      <a:r>
                        <a:rPr lang="zh-CN" altLang="en-US"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外</a:t>
                      </a:r>
                      <a:r>
                        <a:rPr lang="zh-CN" sz="900" kern="100" dirty="0">
                          <a:effectLst/>
                          <a:latin typeface="微软雅黑" panose="020B0503020204020204" pitchFamily="34" charset="-122"/>
                          <a:ea typeface="微软雅黑" panose="020B0503020204020204" pitchFamily="34" charset="-122"/>
                        </a:rPr>
                        <a:t>高</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，展厅内高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dirty="0">
                          <a:effectLst/>
                          <a:latin typeface="微软雅黑" panose="020B0503020204020204" pitchFamily="34" charset="-122"/>
                          <a:ea typeface="微软雅黑" panose="020B0503020204020204" pitchFamily="34" charset="-122"/>
                        </a:rPr>
                        <a:t>m</a:t>
                      </a:r>
                      <a:r>
                        <a:rPr lang="zh-CN" altLang="en-US" sz="900" kern="100" dirty="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车间：</a:t>
                      </a:r>
                      <a:r>
                        <a:rPr lang="zh-CN" altLang="en-US" sz="900" kern="100" dirty="0">
                          <a:effectLst/>
                          <a:latin typeface="微软雅黑" panose="020B0503020204020204" pitchFamily="34" charset="-122"/>
                          <a:ea typeface="微软雅黑" panose="020B0503020204020204" pitchFamily="34" charset="-122"/>
                        </a:rPr>
                        <a:t>总面积</a:t>
                      </a:r>
                      <a:r>
                        <a:rPr lang="en-US" altLang="zh-CN" sz="900" kern="100" baseline="0" dirty="0">
                          <a:effectLst/>
                          <a:latin typeface="微软雅黑" panose="020B0503020204020204" pitchFamily="34" charset="-122"/>
                          <a:ea typeface="微软雅黑" panose="020B0503020204020204" pitchFamily="34" charset="-122"/>
                        </a:rPr>
                        <a:t>   </a:t>
                      </a:r>
                      <a:r>
                        <a:rPr lang="zh-CN" altLang="en-US" sz="900" kern="100" baseline="0" dirty="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0003"/>
                  </a:ext>
                </a:extLst>
              </a:tr>
              <a:tr h="467633">
                <a:tc rowSpan="3">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所有形态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购买</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购买金额：</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just">
                        <a:spcAft>
                          <a:spcPts val="0"/>
                        </a:spcAft>
                      </a:pPr>
                      <a:r>
                        <a:rPr lang="zh-CN" altLang="zh-CN" sz="900" kern="100" dirty="0">
                          <a:effectLst/>
                          <a:latin typeface="微软雅黑" panose="020B0503020204020204" pitchFamily="34" charset="-122"/>
                          <a:ea typeface="微软雅黑" panose="020B0503020204020204" pitchFamily="34" charset="-122"/>
                        </a:rPr>
                        <a:t>使用年限：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algn="just">
                        <a:spcAft>
                          <a:spcPts val="0"/>
                        </a:spcAft>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0004"/>
                  </a:ext>
                </a:extLst>
              </a:tr>
              <a:tr h="455564">
                <a:tc vMerge="1">
                  <a:txBody>
                    <a:bodyPr/>
                    <a:lstStyle/>
                    <a:p>
                      <a:endParaRPr lang="zh-CN"/>
                    </a:p>
                  </a:txBody>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租赁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年租金：</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租赁期限：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0005"/>
                  </a:ext>
                </a:extLst>
              </a:tr>
              <a:tr h="330201">
                <a:tc vMerge="1">
                  <a:txBody>
                    <a:bodyPr/>
                    <a:lstStyle/>
                    <a:p>
                      <a:endParaRPr lang="zh-CN"/>
                    </a:p>
                  </a:txBody>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所有者</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14">
                  <a:txBody>
                    <a:bodyPr/>
                    <a:lstStyle/>
                    <a:p>
                      <a:pPr indent="276225" algn="just">
                        <a:spcAft>
                          <a:spcPts val="0"/>
                        </a:spcAft>
                      </a:pPr>
                      <a:r>
                        <a:rPr lang="en-US" sz="900" kern="100" dirty="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0006"/>
                  </a:ext>
                </a:extLst>
              </a:tr>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土地性质</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lvl="0" indent="0" algn="ctr">
                        <a:spcAft>
                          <a:spcPts val="0"/>
                        </a:spcAft>
                        <a:buFontTx/>
                        <a:buNone/>
                      </a:pPr>
                      <a:r>
                        <a:rPr lang="zh-CN" altLang="zh-CN" sz="900" kern="100" dirty="0">
                          <a:effectLst/>
                          <a:latin typeface="微软雅黑" panose="020B0503020204020204" pitchFamily="34" charset="-122"/>
                          <a:ea typeface="微软雅黑" panose="020B0503020204020204" pitchFamily="34" charset="-122"/>
                        </a:rPr>
                        <a:t>商业用地</a:t>
                      </a:r>
                      <a:r>
                        <a:rPr lang="en-US" altLang="zh-CN" sz="900" kern="100" dirty="0">
                          <a:effectLst/>
                          <a:latin typeface="微软雅黑" panose="020B0503020204020204" pitchFamily="34" charset="-122"/>
                          <a:ea typeface="微软雅黑" panose="020B0503020204020204" pitchFamily="34" charset="-122"/>
                        </a:rPr>
                        <a:t>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工业用地</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其它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81909">
                <a:tc row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土地位置</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地理特性</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汽车综合市场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汽车销售一条街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当地商圈</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社区底商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其它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72982">
                <a:tc vMerge="1">
                  <a:txBody>
                    <a:bodyPr/>
                    <a:lstStyle/>
                    <a:p>
                      <a:endParaRPr lang="zh-CN"/>
                    </a:p>
                  </a:txBody>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交通条件</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市区主</a:t>
                      </a:r>
                      <a:endParaRPr lang="en-US" altLang="zh-CN" sz="900" kern="100" dirty="0">
                        <a:solidFill>
                          <a:schemeClr val="tx1"/>
                        </a:solidFill>
                        <a:effectLst/>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干道 </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市区道路</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外环道路 </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国道</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省道</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21456">
                <a:tc>
                  <a:txBody>
                    <a:bodyPr/>
                    <a:lstStyle/>
                    <a:p>
                      <a:pPr algn="ctr">
                        <a:spcAft>
                          <a:spcPts val="0"/>
                        </a:spcAft>
                      </a:pPr>
                      <a:r>
                        <a:rPr lang="zh-CN" altLang="en-US" sz="900" kern="100" dirty="0">
                          <a:effectLst/>
                          <a:latin typeface="微软雅黑" panose="020B0503020204020204" pitchFamily="34" charset="-122"/>
                          <a:ea typeface="微软雅黑" panose="020B0503020204020204" pitchFamily="34" charset="-122"/>
                        </a:rPr>
                        <a:t>拟动工时间</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marL="0" marR="0" indent="0" algn="l" defTabSz="74295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微软雅黑" panose="020B0503020204020204" pitchFamily="34" charset="-122"/>
                          <a:ea typeface="微软雅黑" panose="020B0503020204020204" pitchFamily="34" charset="-122"/>
                        </a:rPr>
                        <a:t>XXXX</a:t>
                      </a:r>
                      <a:r>
                        <a:rPr lang="zh-CN" altLang="en-US" sz="900" dirty="0">
                          <a:solidFill>
                            <a:schemeClr val="tx1"/>
                          </a:solidFill>
                          <a:latin typeface="微软雅黑" panose="020B0503020204020204" pitchFamily="34" charset="-122"/>
                          <a:ea typeface="微软雅黑" panose="020B0503020204020204" pitchFamily="34" charset="-122"/>
                        </a:rPr>
                        <a:t>年</a:t>
                      </a:r>
                      <a:r>
                        <a:rPr lang="en-US" altLang="zh-CN" sz="900" dirty="0">
                          <a:solidFill>
                            <a:schemeClr val="tx1"/>
                          </a:solidFill>
                          <a:latin typeface="微软雅黑" panose="020B0503020204020204" pitchFamily="34" charset="-122"/>
                          <a:ea typeface="微软雅黑" panose="020B0503020204020204" pitchFamily="34" charset="-122"/>
                        </a:rPr>
                        <a:t>/XX</a:t>
                      </a:r>
                      <a:r>
                        <a:rPr lang="zh-CN" altLang="en-US" sz="900" dirty="0">
                          <a:solidFill>
                            <a:schemeClr val="tx1"/>
                          </a:solidFill>
                          <a:latin typeface="微软雅黑" panose="020B0503020204020204" pitchFamily="34" charset="-122"/>
                          <a:ea typeface="微软雅黑" panose="020B0503020204020204" pitchFamily="34" charset="-122"/>
                        </a:rPr>
                        <a:t>月</a:t>
                      </a:r>
                      <a:r>
                        <a:rPr lang="en-US" altLang="zh-CN" sz="900" dirty="0">
                          <a:solidFill>
                            <a:schemeClr val="tx1"/>
                          </a:solidFill>
                          <a:latin typeface="微软雅黑" panose="020B0503020204020204" pitchFamily="34" charset="-122"/>
                          <a:ea typeface="微软雅黑" panose="020B0503020204020204" pitchFamily="34" charset="-122"/>
                        </a:rPr>
                        <a:t>/XX</a:t>
                      </a:r>
                      <a:r>
                        <a:rPr lang="zh-CN" altLang="en-US" sz="900" dirty="0">
                          <a:solidFill>
                            <a:schemeClr val="tx1"/>
                          </a:solidFill>
                          <a:latin typeface="微软雅黑" panose="020B0503020204020204" pitchFamily="34" charset="-122"/>
                          <a:ea typeface="微软雅黑" panose="020B0503020204020204" pitchFamily="34" charset="-122"/>
                        </a:rPr>
                        <a:t>日</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10010"/>
                  </a:ext>
                </a:extLst>
              </a:tr>
            </a:tbl>
          </a:graphicData>
        </a:graphic>
      </p:graphicFrame>
      <p:sp>
        <p:nvSpPr>
          <p:cNvPr id="14" name="矩形 13"/>
          <p:cNvSpPr/>
          <p:nvPr/>
        </p:nvSpPr>
        <p:spPr>
          <a:xfrm>
            <a:off x="204017" y="542313"/>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6" name="矩形 15"/>
          <p:cNvSpPr/>
          <p:nvPr/>
        </p:nvSpPr>
        <p:spPr>
          <a:xfrm>
            <a:off x="317989" y="796229"/>
            <a:ext cx="1542367"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endParaRPr lang="zh-CN" altLang="en-US" sz="1200" b="1" dirty="0">
              <a:solidFill>
                <a:prstClr val="black"/>
              </a:solidFill>
              <a:ea typeface="微软雅黑" panose="020B0503020204020204" pitchFamily="34" charset="-122"/>
            </a:endParaRPr>
          </a:p>
        </p:txBody>
      </p:sp>
      <p:sp>
        <p:nvSpPr>
          <p:cNvPr id="8" name="矩形 7"/>
          <p:cNvSpPr/>
          <p:nvPr/>
        </p:nvSpPr>
        <p:spPr>
          <a:xfrm>
            <a:off x="755576" y="2499742"/>
            <a:ext cx="7632848" cy="1368152"/>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候选场地地址必填，建议精确到门牌号，方便地图查找定位</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若有多个体验中心候选场地，同理填写；</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TextBox 1"/>
          <p:cNvSpPr txBox="1"/>
          <p:nvPr/>
        </p:nvSpPr>
        <p:spPr>
          <a:xfrm>
            <a:off x="210665" y="4867679"/>
            <a:ext cx="7840608" cy="246221"/>
          </a:xfrm>
          <a:prstGeom prst="rect">
            <a:avLst/>
          </a:prstGeom>
          <a:noFill/>
        </p:spPr>
        <p:txBody>
          <a:bodyPr wrap="non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填写说明：①带“</a:t>
            </a:r>
            <a:r>
              <a:rPr lang="zh-CN" altLang="zh-CN" sz="1000" kern="100" dirty="0">
                <a:solidFill>
                  <a:prstClr val="black"/>
                </a:solidFill>
                <a:latin typeface="微软雅黑" panose="020B0503020204020204" pitchFamily="34" charset="-122"/>
                <a:ea typeface="微软雅黑" panose="020B0503020204020204" pitchFamily="34" charset="-122"/>
              </a:rPr>
              <a:t>□</a:t>
            </a:r>
            <a:r>
              <a:rPr lang="zh-CN" altLang="en-US" sz="1000" dirty="0">
                <a:solidFill>
                  <a:prstClr val="black"/>
                </a:solidFill>
                <a:latin typeface="微软雅黑" panose="020B0503020204020204" pitchFamily="34" charset="-122"/>
                <a:ea typeface="微软雅黑" panose="020B0503020204020204" pitchFamily="34" charset="-122"/>
              </a:rPr>
              <a:t>”的为类型选项，若为所属类型则将后面的“</a:t>
            </a:r>
            <a:r>
              <a:rPr lang="zh-CN" altLang="zh-CN" sz="1000" kern="100" dirty="0">
                <a:solidFill>
                  <a:prstClr val="black"/>
                </a:solidFill>
                <a:latin typeface="微软雅黑" panose="020B0503020204020204" pitchFamily="34" charset="-122"/>
                <a:ea typeface="微软雅黑" panose="020B0503020204020204" pitchFamily="34" charset="-122"/>
              </a:rPr>
              <a:t>□</a:t>
            </a:r>
            <a:r>
              <a:rPr lang="zh-CN" altLang="en-US" sz="1000" dirty="0">
                <a:solidFill>
                  <a:prstClr val="black"/>
                </a:solidFill>
                <a:latin typeface="微软雅黑" panose="020B0503020204020204" pitchFamily="34" charset="-122"/>
                <a:ea typeface="微软雅黑" panose="020B0503020204020204" pitchFamily="34" charset="-122"/>
              </a:rPr>
              <a:t>”替换为“√”即可，否则不用更改。②其它空白处按照提示填写。</a:t>
            </a:r>
          </a:p>
        </p:txBody>
      </p:sp>
      <p:sp>
        <p:nvSpPr>
          <p:cNvPr id="3" name="矩形 2">
            <a:extLst>
              <a:ext uri="{FF2B5EF4-FFF2-40B4-BE49-F238E27FC236}">
                <a16:creationId xmlns:a16="http://schemas.microsoft.com/office/drawing/2014/main" id="{E3AE2C68-94DE-AE3E-DC05-912B45F05D57}"/>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953639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7569" y="572355"/>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pic>
        <p:nvPicPr>
          <p:cNvPr id="102" name="Picture 1"/>
          <p:cNvPicPr>
            <a:picLocks noChangeAspect="1" noChangeArrowheads="1"/>
          </p:cNvPicPr>
          <p:nvPr/>
        </p:nvPicPr>
        <p:blipFill rotWithShape="1">
          <a:blip r:embed="rId2" cstate="email">
            <a:lum bright="5000" contrast="-30000"/>
          </a:blip>
          <a:srcRect l="15509" r="10947"/>
          <a:stretch>
            <a:fillRect/>
          </a:stretch>
        </p:blipFill>
        <p:spPr bwMode="auto">
          <a:xfrm>
            <a:off x="1538479" y="853007"/>
            <a:ext cx="6417897" cy="3975500"/>
          </a:xfrm>
          <a:prstGeom prst="rect">
            <a:avLst/>
          </a:prstGeom>
          <a:noFill/>
          <a:ln w="9525">
            <a:noFill/>
            <a:miter lim="800000"/>
            <a:headEnd/>
            <a:tailEnd/>
          </a:ln>
          <a:effectLst/>
        </p:spPr>
      </p:pic>
      <p:sp>
        <p:nvSpPr>
          <p:cNvPr id="103" name="任意多边形 102"/>
          <p:cNvSpPr/>
          <p:nvPr/>
        </p:nvSpPr>
        <p:spPr bwMode="auto">
          <a:xfrm>
            <a:off x="1757804" y="1127689"/>
            <a:ext cx="4754871" cy="3704815"/>
          </a:xfrm>
          <a:custGeom>
            <a:avLst/>
            <a:gdLst>
              <a:gd name="connsiteX0" fmla="*/ 1968500 w 5490633"/>
              <a:gd name="connsiteY0" fmla="*/ 48683 h 5202766"/>
              <a:gd name="connsiteX1" fmla="*/ 1041400 w 5490633"/>
              <a:gd name="connsiteY1" fmla="*/ 277283 h 5202766"/>
              <a:gd name="connsiteX2" fmla="*/ 952500 w 5490633"/>
              <a:gd name="connsiteY2" fmla="*/ 455083 h 5202766"/>
              <a:gd name="connsiteX3" fmla="*/ 622300 w 5490633"/>
              <a:gd name="connsiteY3" fmla="*/ 493183 h 5202766"/>
              <a:gd name="connsiteX4" fmla="*/ 203200 w 5490633"/>
              <a:gd name="connsiteY4" fmla="*/ 594783 h 5202766"/>
              <a:gd name="connsiteX5" fmla="*/ 88900 w 5490633"/>
              <a:gd name="connsiteY5" fmla="*/ 2055283 h 5202766"/>
              <a:gd name="connsiteX6" fmla="*/ 101600 w 5490633"/>
              <a:gd name="connsiteY6" fmla="*/ 2791883 h 5202766"/>
              <a:gd name="connsiteX7" fmla="*/ 38100 w 5490633"/>
              <a:gd name="connsiteY7" fmla="*/ 2982383 h 5202766"/>
              <a:gd name="connsiteX8" fmla="*/ 330200 w 5490633"/>
              <a:gd name="connsiteY8" fmla="*/ 3744383 h 5202766"/>
              <a:gd name="connsiteX9" fmla="*/ 520700 w 5490633"/>
              <a:gd name="connsiteY9" fmla="*/ 3934883 h 5202766"/>
              <a:gd name="connsiteX10" fmla="*/ 622300 w 5490633"/>
              <a:gd name="connsiteY10" fmla="*/ 3934883 h 5202766"/>
              <a:gd name="connsiteX11" fmla="*/ 1028700 w 5490633"/>
              <a:gd name="connsiteY11" fmla="*/ 5027083 h 5202766"/>
              <a:gd name="connsiteX12" fmla="*/ 1485900 w 5490633"/>
              <a:gd name="connsiteY12" fmla="*/ 4988983 h 5202766"/>
              <a:gd name="connsiteX13" fmla="*/ 2590800 w 5490633"/>
              <a:gd name="connsiteY13" fmla="*/ 5039783 h 5202766"/>
              <a:gd name="connsiteX14" fmla="*/ 3479800 w 5490633"/>
              <a:gd name="connsiteY14" fmla="*/ 5027083 h 5202766"/>
              <a:gd name="connsiteX15" fmla="*/ 3505200 w 5490633"/>
              <a:gd name="connsiteY15" fmla="*/ 4773083 h 5202766"/>
              <a:gd name="connsiteX16" fmla="*/ 4025900 w 5490633"/>
              <a:gd name="connsiteY16" fmla="*/ 4785783 h 5202766"/>
              <a:gd name="connsiteX17" fmla="*/ 4292600 w 5490633"/>
              <a:gd name="connsiteY17" fmla="*/ 4341283 h 5202766"/>
              <a:gd name="connsiteX18" fmla="*/ 4686300 w 5490633"/>
              <a:gd name="connsiteY18" fmla="*/ 4176183 h 5202766"/>
              <a:gd name="connsiteX19" fmla="*/ 5397500 w 5490633"/>
              <a:gd name="connsiteY19" fmla="*/ 3579283 h 5202766"/>
              <a:gd name="connsiteX20" fmla="*/ 5245100 w 5490633"/>
              <a:gd name="connsiteY20" fmla="*/ 1725083 h 5202766"/>
              <a:gd name="connsiteX21" fmla="*/ 4508500 w 5490633"/>
              <a:gd name="connsiteY21" fmla="*/ 442383 h 5202766"/>
              <a:gd name="connsiteX22" fmla="*/ 4254500 w 5490633"/>
              <a:gd name="connsiteY22" fmla="*/ 226483 h 5202766"/>
              <a:gd name="connsiteX23" fmla="*/ 3924300 w 5490633"/>
              <a:gd name="connsiteY23" fmla="*/ 251883 h 5202766"/>
              <a:gd name="connsiteX24" fmla="*/ 3619500 w 5490633"/>
              <a:gd name="connsiteY24" fmla="*/ 35983 h 5202766"/>
              <a:gd name="connsiteX25" fmla="*/ 1968500 w 5490633"/>
              <a:gd name="connsiteY25" fmla="*/ 48683 h 5202766"/>
              <a:gd name="connsiteX0-1" fmla="*/ 1968500 w 5490633"/>
              <a:gd name="connsiteY0-2" fmla="*/ 48683 h 5202766"/>
              <a:gd name="connsiteX1-3" fmla="*/ 1041400 w 5490633"/>
              <a:gd name="connsiteY1-4" fmla="*/ 277283 h 5202766"/>
              <a:gd name="connsiteX2-5" fmla="*/ 952500 w 5490633"/>
              <a:gd name="connsiteY2-6" fmla="*/ 455083 h 5202766"/>
              <a:gd name="connsiteX3-7" fmla="*/ 622300 w 5490633"/>
              <a:gd name="connsiteY3-8" fmla="*/ 493183 h 5202766"/>
              <a:gd name="connsiteX4-9" fmla="*/ 203200 w 5490633"/>
              <a:gd name="connsiteY4-10" fmla="*/ 594783 h 5202766"/>
              <a:gd name="connsiteX5-11" fmla="*/ 88900 w 5490633"/>
              <a:gd name="connsiteY5-12" fmla="*/ 2055283 h 5202766"/>
              <a:gd name="connsiteX6-13" fmla="*/ 101600 w 5490633"/>
              <a:gd name="connsiteY6-14" fmla="*/ 2791883 h 5202766"/>
              <a:gd name="connsiteX7-15" fmla="*/ 38100 w 5490633"/>
              <a:gd name="connsiteY7-16" fmla="*/ 2982383 h 5202766"/>
              <a:gd name="connsiteX8-17" fmla="*/ 330200 w 5490633"/>
              <a:gd name="connsiteY8-18" fmla="*/ 3744383 h 5202766"/>
              <a:gd name="connsiteX9-19" fmla="*/ 520700 w 5490633"/>
              <a:gd name="connsiteY9-20" fmla="*/ 3934883 h 5202766"/>
              <a:gd name="connsiteX10-21" fmla="*/ 622300 w 5490633"/>
              <a:gd name="connsiteY10-22" fmla="*/ 3934883 h 5202766"/>
              <a:gd name="connsiteX11-23" fmla="*/ 1028700 w 5490633"/>
              <a:gd name="connsiteY11-24" fmla="*/ 5027083 h 5202766"/>
              <a:gd name="connsiteX12-25" fmla="*/ 1485900 w 5490633"/>
              <a:gd name="connsiteY12-26" fmla="*/ 4988983 h 5202766"/>
              <a:gd name="connsiteX13-27" fmla="*/ 2590800 w 5490633"/>
              <a:gd name="connsiteY13-28" fmla="*/ 5039783 h 5202766"/>
              <a:gd name="connsiteX14-29" fmla="*/ 3479800 w 5490633"/>
              <a:gd name="connsiteY14-30" fmla="*/ 5027083 h 5202766"/>
              <a:gd name="connsiteX15-31" fmla="*/ 3505200 w 5490633"/>
              <a:gd name="connsiteY15-32" fmla="*/ 4773083 h 5202766"/>
              <a:gd name="connsiteX16-33" fmla="*/ 4025900 w 5490633"/>
              <a:gd name="connsiteY16-34" fmla="*/ 4785783 h 5202766"/>
              <a:gd name="connsiteX17-35" fmla="*/ 4292600 w 5490633"/>
              <a:gd name="connsiteY17-36" fmla="*/ 4341283 h 5202766"/>
              <a:gd name="connsiteX18-37" fmla="*/ 4686300 w 5490633"/>
              <a:gd name="connsiteY18-38" fmla="*/ 4176183 h 5202766"/>
              <a:gd name="connsiteX19-39" fmla="*/ 5397500 w 5490633"/>
              <a:gd name="connsiteY19-40" fmla="*/ 3579283 h 5202766"/>
              <a:gd name="connsiteX20-41" fmla="*/ 5245100 w 5490633"/>
              <a:gd name="connsiteY20-42" fmla="*/ 1725083 h 5202766"/>
              <a:gd name="connsiteX21-43" fmla="*/ 4508500 w 5490633"/>
              <a:gd name="connsiteY21-44" fmla="*/ 442383 h 5202766"/>
              <a:gd name="connsiteX22-45" fmla="*/ 4254500 w 5490633"/>
              <a:gd name="connsiteY22-46" fmla="*/ 226483 h 5202766"/>
              <a:gd name="connsiteX23-47" fmla="*/ 3924300 w 5490633"/>
              <a:gd name="connsiteY23-48" fmla="*/ 251883 h 5202766"/>
              <a:gd name="connsiteX24-49" fmla="*/ 3619500 w 5490633"/>
              <a:gd name="connsiteY24-50" fmla="*/ 35983 h 5202766"/>
              <a:gd name="connsiteX25-51" fmla="*/ 1968500 w 5490633"/>
              <a:gd name="connsiteY25-52" fmla="*/ 48683 h 5202766"/>
              <a:gd name="connsiteX0-53" fmla="*/ 1968500 w 5490633"/>
              <a:gd name="connsiteY0-54" fmla="*/ 48683 h 5202766"/>
              <a:gd name="connsiteX1-55" fmla="*/ 1041400 w 5490633"/>
              <a:gd name="connsiteY1-56" fmla="*/ 277283 h 5202766"/>
              <a:gd name="connsiteX2-57" fmla="*/ 952500 w 5490633"/>
              <a:gd name="connsiteY2-58" fmla="*/ 455083 h 5202766"/>
              <a:gd name="connsiteX3-59" fmla="*/ 622300 w 5490633"/>
              <a:gd name="connsiteY3-60" fmla="*/ 493183 h 5202766"/>
              <a:gd name="connsiteX4-61" fmla="*/ 203200 w 5490633"/>
              <a:gd name="connsiteY4-62" fmla="*/ 594783 h 5202766"/>
              <a:gd name="connsiteX5-63" fmla="*/ 88900 w 5490633"/>
              <a:gd name="connsiteY5-64" fmla="*/ 2055283 h 5202766"/>
              <a:gd name="connsiteX6-65" fmla="*/ 101600 w 5490633"/>
              <a:gd name="connsiteY6-66" fmla="*/ 2791883 h 5202766"/>
              <a:gd name="connsiteX7-67" fmla="*/ 38100 w 5490633"/>
              <a:gd name="connsiteY7-68" fmla="*/ 2982383 h 5202766"/>
              <a:gd name="connsiteX8-69" fmla="*/ 330200 w 5490633"/>
              <a:gd name="connsiteY8-70" fmla="*/ 3744383 h 5202766"/>
              <a:gd name="connsiteX9-71" fmla="*/ 520700 w 5490633"/>
              <a:gd name="connsiteY9-72" fmla="*/ 3934883 h 5202766"/>
              <a:gd name="connsiteX10-73" fmla="*/ 622300 w 5490633"/>
              <a:gd name="connsiteY10-74" fmla="*/ 3934883 h 5202766"/>
              <a:gd name="connsiteX11-75" fmla="*/ 1028700 w 5490633"/>
              <a:gd name="connsiteY11-76" fmla="*/ 5027083 h 5202766"/>
              <a:gd name="connsiteX12-77" fmla="*/ 1485900 w 5490633"/>
              <a:gd name="connsiteY12-78" fmla="*/ 4988983 h 5202766"/>
              <a:gd name="connsiteX13-79" fmla="*/ 2590800 w 5490633"/>
              <a:gd name="connsiteY13-80" fmla="*/ 5039783 h 5202766"/>
              <a:gd name="connsiteX14-81" fmla="*/ 3479800 w 5490633"/>
              <a:gd name="connsiteY14-82" fmla="*/ 5027083 h 5202766"/>
              <a:gd name="connsiteX15-83" fmla="*/ 3505200 w 5490633"/>
              <a:gd name="connsiteY15-84" fmla="*/ 4773083 h 5202766"/>
              <a:gd name="connsiteX16-85" fmla="*/ 4025900 w 5490633"/>
              <a:gd name="connsiteY16-86" fmla="*/ 4785783 h 5202766"/>
              <a:gd name="connsiteX17-87" fmla="*/ 4292600 w 5490633"/>
              <a:gd name="connsiteY17-88" fmla="*/ 4341283 h 5202766"/>
              <a:gd name="connsiteX18-89" fmla="*/ 4686300 w 5490633"/>
              <a:gd name="connsiteY18-90" fmla="*/ 4176183 h 5202766"/>
              <a:gd name="connsiteX19-91" fmla="*/ 5397500 w 5490633"/>
              <a:gd name="connsiteY19-92" fmla="*/ 3579283 h 5202766"/>
              <a:gd name="connsiteX20-93" fmla="*/ 5245100 w 5490633"/>
              <a:gd name="connsiteY20-94" fmla="*/ 1725083 h 5202766"/>
              <a:gd name="connsiteX21-95" fmla="*/ 4508500 w 5490633"/>
              <a:gd name="connsiteY21-96" fmla="*/ 442383 h 5202766"/>
              <a:gd name="connsiteX22-97" fmla="*/ 4254500 w 5490633"/>
              <a:gd name="connsiteY22-98" fmla="*/ 226483 h 5202766"/>
              <a:gd name="connsiteX23-99" fmla="*/ 3924300 w 5490633"/>
              <a:gd name="connsiteY23-100" fmla="*/ 251883 h 5202766"/>
              <a:gd name="connsiteX24-101" fmla="*/ 3619500 w 5490633"/>
              <a:gd name="connsiteY24-102" fmla="*/ 35983 h 5202766"/>
              <a:gd name="connsiteX25-103" fmla="*/ 1968500 w 5490633"/>
              <a:gd name="connsiteY25-104" fmla="*/ 48683 h 5202766"/>
              <a:gd name="connsiteX0-105" fmla="*/ 1968500 w 5490633"/>
              <a:gd name="connsiteY0-106" fmla="*/ 48683 h 5202766"/>
              <a:gd name="connsiteX1-107" fmla="*/ 1041400 w 5490633"/>
              <a:gd name="connsiteY1-108" fmla="*/ 277283 h 5202766"/>
              <a:gd name="connsiteX2-109" fmla="*/ 952500 w 5490633"/>
              <a:gd name="connsiteY2-110" fmla="*/ 455083 h 5202766"/>
              <a:gd name="connsiteX3-111" fmla="*/ 622300 w 5490633"/>
              <a:gd name="connsiteY3-112" fmla="*/ 493183 h 5202766"/>
              <a:gd name="connsiteX4-113" fmla="*/ 203200 w 5490633"/>
              <a:gd name="connsiteY4-114" fmla="*/ 594783 h 5202766"/>
              <a:gd name="connsiteX5-115" fmla="*/ 88900 w 5490633"/>
              <a:gd name="connsiteY5-116" fmla="*/ 2055283 h 5202766"/>
              <a:gd name="connsiteX6-117" fmla="*/ 101600 w 5490633"/>
              <a:gd name="connsiteY6-118" fmla="*/ 2791883 h 5202766"/>
              <a:gd name="connsiteX7-119" fmla="*/ 38100 w 5490633"/>
              <a:gd name="connsiteY7-120" fmla="*/ 2982383 h 5202766"/>
              <a:gd name="connsiteX8-121" fmla="*/ 330200 w 5490633"/>
              <a:gd name="connsiteY8-122" fmla="*/ 3744383 h 5202766"/>
              <a:gd name="connsiteX9-123" fmla="*/ 520700 w 5490633"/>
              <a:gd name="connsiteY9-124" fmla="*/ 3934883 h 5202766"/>
              <a:gd name="connsiteX10-125" fmla="*/ 622300 w 5490633"/>
              <a:gd name="connsiteY10-126" fmla="*/ 3934883 h 5202766"/>
              <a:gd name="connsiteX11-127" fmla="*/ 1028700 w 5490633"/>
              <a:gd name="connsiteY11-128" fmla="*/ 5027083 h 5202766"/>
              <a:gd name="connsiteX12-129" fmla="*/ 1485900 w 5490633"/>
              <a:gd name="connsiteY12-130" fmla="*/ 4988983 h 5202766"/>
              <a:gd name="connsiteX13-131" fmla="*/ 2590800 w 5490633"/>
              <a:gd name="connsiteY13-132" fmla="*/ 5039783 h 5202766"/>
              <a:gd name="connsiteX14-133" fmla="*/ 3479800 w 5490633"/>
              <a:gd name="connsiteY14-134" fmla="*/ 5027083 h 5202766"/>
              <a:gd name="connsiteX15-135" fmla="*/ 3505200 w 5490633"/>
              <a:gd name="connsiteY15-136" fmla="*/ 4773083 h 5202766"/>
              <a:gd name="connsiteX16-137" fmla="*/ 4025900 w 5490633"/>
              <a:gd name="connsiteY16-138" fmla="*/ 4785783 h 5202766"/>
              <a:gd name="connsiteX17-139" fmla="*/ 4292600 w 5490633"/>
              <a:gd name="connsiteY17-140" fmla="*/ 4341283 h 5202766"/>
              <a:gd name="connsiteX18-141" fmla="*/ 4686300 w 5490633"/>
              <a:gd name="connsiteY18-142" fmla="*/ 4176183 h 5202766"/>
              <a:gd name="connsiteX19-143" fmla="*/ 5397500 w 5490633"/>
              <a:gd name="connsiteY19-144" fmla="*/ 3579283 h 5202766"/>
              <a:gd name="connsiteX20-145" fmla="*/ 5245100 w 5490633"/>
              <a:gd name="connsiteY20-146" fmla="*/ 1725083 h 5202766"/>
              <a:gd name="connsiteX21-147" fmla="*/ 4508500 w 5490633"/>
              <a:gd name="connsiteY21-148" fmla="*/ 442383 h 5202766"/>
              <a:gd name="connsiteX22-149" fmla="*/ 4254500 w 5490633"/>
              <a:gd name="connsiteY22-150" fmla="*/ 226483 h 5202766"/>
              <a:gd name="connsiteX23-151" fmla="*/ 3924300 w 5490633"/>
              <a:gd name="connsiteY23-152" fmla="*/ 251883 h 5202766"/>
              <a:gd name="connsiteX24-153" fmla="*/ 3619500 w 5490633"/>
              <a:gd name="connsiteY24-154" fmla="*/ 35983 h 5202766"/>
              <a:gd name="connsiteX25-155" fmla="*/ 1968500 w 5490633"/>
              <a:gd name="connsiteY25-156" fmla="*/ 48683 h 5202766"/>
              <a:gd name="connsiteX0-157" fmla="*/ 1968500 w 5397500"/>
              <a:gd name="connsiteY0-158" fmla="*/ 48683 h 5202766"/>
              <a:gd name="connsiteX1-159" fmla="*/ 1041400 w 5397500"/>
              <a:gd name="connsiteY1-160" fmla="*/ 277283 h 5202766"/>
              <a:gd name="connsiteX2-161" fmla="*/ 952500 w 5397500"/>
              <a:gd name="connsiteY2-162" fmla="*/ 455083 h 5202766"/>
              <a:gd name="connsiteX3-163" fmla="*/ 622300 w 5397500"/>
              <a:gd name="connsiteY3-164" fmla="*/ 493183 h 5202766"/>
              <a:gd name="connsiteX4-165" fmla="*/ 203200 w 5397500"/>
              <a:gd name="connsiteY4-166" fmla="*/ 594783 h 5202766"/>
              <a:gd name="connsiteX5-167" fmla="*/ 88900 w 5397500"/>
              <a:gd name="connsiteY5-168" fmla="*/ 2055283 h 5202766"/>
              <a:gd name="connsiteX6-169" fmla="*/ 101600 w 5397500"/>
              <a:gd name="connsiteY6-170" fmla="*/ 2791883 h 5202766"/>
              <a:gd name="connsiteX7-171" fmla="*/ 38100 w 5397500"/>
              <a:gd name="connsiteY7-172" fmla="*/ 2982383 h 5202766"/>
              <a:gd name="connsiteX8-173" fmla="*/ 330200 w 5397500"/>
              <a:gd name="connsiteY8-174" fmla="*/ 3744383 h 5202766"/>
              <a:gd name="connsiteX9-175" fmla="*/ 520700 w 5397500"/>
              <a:gd name="connsiteY9-176" fmla="*/ 3934883 h 5202766"/>
              <a:gd name="connsiteX10-177" fmla="*/ 622300 w 5397500"/>
              <a:gd name="connsiteY10-178" fmla="*/ 3934883 h 5202766"/>
              <a:gd name="connsiteX11-179" fmla="*/ 1028700 w 5397500"/>
              <a:gd name="connsiteY11-180" fmla="*/ 5027083 h 5202766"/>
              <a:gd name="connsiteX12-181" fmla="*/ 1485900 w 5397500"/>
              <a:gd name="connsiteY12-182" fmla="*/ 4988983 h 5202766"/>
              <a:gd name="connsiteX13-183" fmla="*/ 2590800 w 5397500"/>
              <a:gd name="connsiteY13-184" fmla="*/ 5039783 h 5202766"/>
              <a:gd name="connsiteX14-185" fmla="*/ 3479800 w 5397500"/>
              <a:gd name="connsiteY14-186" fmla="*/ 5027083 h 5202766"/>
              <a:gd name="connsiteX15-187" fmla="*/ 3505200 w 5397500"/>
              <a:gd name="connsiteY15-188" fmla="*/ 4773083 h 5202766"/>
              <a:gd name="connsiteX16-189" fmla="*/ 4025900 w 5397500"/>
              <a:gd name="connsiteY16-190" fmla="*/ 4785783 h 5202766"/>
              <a:gd name="connsiteX17-191" fmla="*/ 4292600 w 5397500"/>
              <a:gd name="connsiteY17-192" fmla="*/ 4341283 h 5202766"/>
              <a:gd name="connsiteX18-193" fmla="*/ 4686300 w 5397500"/>
              <a:gd name="connsiteY18-194" fmla="*/ 4176183 h 5202766"/>
              <a:gd name="connsiteX19-195" fmla="*/ 5397500 w 5397500"/>
              <a:gd name="connsiteY19-196" fmla="*/ 3579283 h 5202766"/>
              <a:gd name="connsiteX20-197" fmla="*/ 5245100 w 5397500"/>
              <a:gd name="connsiteY20-198" fmla="*/ 1725083 h 5202766"/>
              <a:gd name="connsiteX21-199" fmla="*/ 4508500 w 5397500"/>
              <a:gd name="connsiteY21-200" fmla="*/ 442383 h 5202766"/>
              <a:gd name="connsiteX22-201" fmla="*/ 4254500 w 5397500"/>
              <a:gd name="connsiteY22-202" fmla="*/ 226483 h 5202766"/>
              <a:gd name="connsiteX23-203" fmla="*/ 3924300 w 5397500"/>
              <a:gd name="connsiteY23-204" fmla="*/ 251883 h 5202766"/>
              <a:gd name="connsiteX24-205" fmla="*/ 3619500 w 5397500"/>
              <a:gd name="connsiteY24-206" fmla="*/ 35983 h 5202766"/>
              <a:gd name="connsiteX25-207" fmla="*/ 1968500 w 5397500"/>
              <a:gd name="connsiteY25-208" fmla="*/ 48683 h 5202766"/>
              <a:gd name="connsiteX0-209" fmla="*/ 1968500 w 5397500"/>
              <a:gd name="connsiteY0-210" fmla="*/ 48683 h 5202766"/>
              <a:gd name="connsiteX1-211" fmla="*/ 1041400 w 5397500"/>
              <a:gd name="connsiteY1-212" fmla="*/ 277283 h 5202766"/>
              <a:gd name="connsiteX2-213" fmla="*/ 952500 w 5397500"/>
              <a:gd name="connsiteY2-214" fmla="*/ 455083 h 5202766"/>
              <a:gd name="connsiteX3-215" fmla="*/ 622300 w 5397500"/>
              <a:gd name="connsiteY3-216" fmla="*/ 493183 h 5202766"/>
              <a:gd name="connsiteX4-217" fmla="*/ 203200 w 5397500"/>
              <a:gd name="connsiteY4-218" fmla="*/ 594783 h 5202766"/>
              <a:gd name="connsiteX5-219" fmla="*/ 88900 w 5397500"/>
              <a:gd name="connsiteY5-220" fmla="*/ 2055283 h 5202766"/>
              <a:gd name="connsiteX6-221" fmla="*/ 101600 w 5397500"/>
              <a:gd name="connsiteY6-222" fmla="*/ 2791883 h 5202766"/>
              <a:gd name="connsiteX7-223" fmla="*/ 38100 w 5397500"/>
              <a:gd name="connsiteY7-224" fmla="*/ 2982383 h 5202766"/>
              <a:gd name="connsiteX8-225" fmla="*/ 330200 w 5397500"/>
              <a:gd name="connsiteY8-226" fmla="*/ 3744383 h 5202766"/>
              <a:gd name="connsiteX9-227" fmla="*/ 520700 w 5397500"/>
              <a:gd name="connsiteY9-228" fmla="*/ 3934883 h 5202766"/>
              <a:gd name="connsiteX10-229" fmla="*/ 622300 w 5397500"/>
              <a:gd name="connsiteY10-230" fmla="*/ 3934883 h 5202766"/>
              <a:gd name="connsiteX11-231" fmla="*/ 1028700 w 5397500"/>
              <a:gd name="connsiteY11-232" fmla="*/ 5027083 h 5202766"/>
              <a:gd name="connsiteX12-233" fmla="*/ 1485900 w 5397500"/>
              <a:gd name="connsiteY12-234" fmla="*/ 4988983 h 5202766"/>
              <a:gd name="connsiteX13-235" fmla="*/ 2590800 w 5397500"/>
              <a:gd name="connsiteY13-236" fmla="*/ 5039783 h 5202766"/>
              <a:gd name="connsiteX14-237" fmla="*/ 3479800 w 5397500"/>
              <a:gd name="connsiteY14-238" fmla="*/ 5027083 h 5202766"/>
              <a:gd name="connsiteX15-239" fmla="*/ 3505200 w 5397500"/>
              <a:gd name="connsiteY15-240" fmla="*/ 4773083 h 5202766"/>
              <a:gd name="connsiteX16-241" fmla="*/ 4025900 w 5397500"/>
              <a:gd name="connsiteY16-242" fmla="*/ 4785783 h 5202766"/>
              <a:gd name="connsiteX17-243" fmla="*/ 4292600 w 5397500"/>
              <a:gd name="connsiteY17-244" fmla="*/ 4341283 h 5202766"/>
              <a:gd name="connsiteX18-245" fmla="*/ 4686300 w 5397500"/>
              <a:gd name="connsiteY18-246" fmla="*/ 4176183 h 5202766"/>
              <a:gd name="connsiteX19-247" fmla="*/ 5397500 w 5397500"/>
              <a:gd name="connsiteY19-248" fmla="*/ 3579283 h 5202766"/>
              <a:gd name="connsiteX20-249" fmla="*/ 5245100 w 5397500"/>
              <a:gd name="connsiteY20-250" fmla="*/ 1725083 h 5202766"/>
              <a:gd name="connsiteX21-251" fmla="*/ 4508500 w 5397500"/>
              <a:gd name="connsiteY21-252" fmla="*/ 442383 h 5202766"/>
              <a:gd name="connsiteX22-253" fmla="*/ 4254500 w 5397500"/>
              <a:gd name="connsiteY22-254" fmla="*/ 226483 h 5202766"/>
              <a:gd name="connsiteX23-255" fmla="*/ 3924300 w 5397500"/>
              <a:gd name="connsiteY23-256" fmla="*/ 251883 h 5202766"/>
              <a:gd name="connsiteX24-257" fmla="*/ 3619500 w 5397500"/>
              <a:gd name="connsiteY24-258" fmla="*/ 35983 h 5202766"/>
              <a:gd name="connsiteX25-259" fmla="*/ 1968500 w 5397500"/>
              <a:gd name="connsiteY25-260" fmla="*/ 48683 h 5202766"/>
              <a:gd name="connsiteX0-261" fmla="*/ 1968500 w 5397500"/>
              <a:gd name="connsiteY0-262" fmla="*/ 48683 h 5202766"/>
              <a:gd name="connsiteX1-263" fmla="*/ 1041400 w 5397500"/>
              <a:gd name="connsiteY1-264" fmla="*/ 277283 h 5202766"/>
              <a:gd name="connsiteX2-265" fmla="*/ 952500 w 5397500"/>
              <a:gd name="connsiteY2-266" fmla="*/ 455083 h 5202766"/>
              <a:gd name="connsiteX3-267" fmla="*/ 622300 w 5397500"/>
              <a:gd name="connsiteY3-268" fmla="*/ 493183 h 5202766"/>
              <a:gd name="connsiteX4-269" fmla="*/ 203200 w 5397500"/>
              <a:gd name="connsiteY4-270" fmla="*/ 594783 h 5202766"/>
              <a:gd name="connsiteX5-271" fmla="*/ 88900 w 5397500"/>
              <a:gd name="connsiteY5-272" fmla="*/ 2055283 h 5202766"/>
              <a:gd name="connsiteX6-273" fmla="*/ 101600 w 5397500"/>
              <a:gd name="connsiteY6-274" fmla="*/ 2791883 h 5202766"/>
              <a:gd name="connsiteX7-275" fmla="*/ 38100 w 5397500"/>
              <a:gd name="connsiteY7-276" fmla="*/ 2982383 h 5202766"/>
              <a:gd name="connsiteX8-277" fmla="*/ 330200 w 5397500"/>
              <a:gd name="connsiteY8-278" fmla="*/ 3744383 h 5202766"/>
              <a:gd name="connsiteX9-279" fmla="*/ 520700 w 5397500"/>
              <a:gd name="connsiteY9-280" fmla="*/ 3934883 h 5202766"/>
              <a:gd name="connsiteX10-281" fmla="*/ 622300 w 5397500"/>
              <a:gd name="connsiteY10-282" fmla="*/ 3934883 h 5202766"/>
              <a:gd name="connsiteX11-283" fmla="*/ 1028700 w 5397500"/>
              <a:gd name="connsiteY11-284" fmla="*/ 5027083 h 5202766"/>
              <a:gd name="connsiteX12-285" fmla="*/ 1485900 w 5397500"/>
              <a:gd name="connsiteY12-286" fmla="*/ 4988983 h 5202766"/>
              <a:gd name="connsiteX13-287" fmla="*/ 2590800 w 5397500"/>
              <a:gd name="connsiteY13-288" fmla="*/ 5039783 h 5202766"/>
              <a:gd name="connsiteX14-289" fmla="*/ 3479800 w 5397500"/>
              <a:gd name="connsiteY14-290" fmla="*/ 5027083 h 5202766"/>
              <a:gd name="connsiteX15-291" fmla="*/ 3505200 w 5397500"/>
              <a:gd name="connsiteY15-292" fmla="*/ 4773083 h 5202766"/>
              <a:gd name="connsiteX16-293" fmla="*/ 4025900 w 5397500"/>
              <a:gd name="connsiteY16-294" fmla="*/ 4785783 h 5202766"/>
              <a:gd name="connsiteX17-295" fmla="*/ 4292600 w 5397500"/>
              <a:gd name="connsiteY17-296" fmla="*/ 4341283 h 5202766"/>
              <a:gd name="connsiteX18-297" fmla="*/ 4686300 w 5397500"/>
              <a:gd name="connsiteY18-298" fmla="*/ 4176183 h 5202766"/>
              <a:gd name="connsiteX19-299" fmla="*/ 5397500 w 5397500"/>
              <a:gd name="connsiteY19-300" fmla="*/ 3579283 h 5202766"/>
              <a:gd name="connsiteX20-301" fmla="*/ 5367322 w 5397500"/>
              <a:gd name="connsiteY20-302" fmla="*/ 3555457 h 5202766"/>
              <a:gd name="connsiteX21-303" fmla="*/ 5245100 w 5397500"/>
              <a:gd name="connsiteY21-304" fmla="*/ 1725083 h 5202766"/>
              <a:gd name="connsiteX22-305" fmla="*/ 4508500 w 5397500"/>
              <a:gd name="connsiteY22-306" fmla="*/ 442383 h 5202766"/>
              <a:gd name="connsiteX23-307" fmla="*/ 4254500 w 5397500"/>
              <a:gd name="connsiteY23-308" fmla="*/ 226483 h 5202766"/>
              <a:gd name="connsiteX24-309" fmla="*/ 3924300 w 5397500"/>
              <a:gd name="connsiteY24-310" fmla="*/ 251883 h 5202766"/>
              <a:gd name="connsiteX25-311" fmla="*/ 3619500 w 5397500"/>
              <a:gd name="connsiteY25-312" fmla="*/ 35983 h 5202766"/>
              <a:gd name="connsiteX26" fmla="*/ 1968500 w 5397500"/>
              <a:gd name="connsiteY26" fmla="*/ 48683 h 5202766"/>
              <a:gd name="connsiteX0-313" fmla="*/ 1968500 w 5397500"/>
              <a:gd name="connsiteY0-314" fmla="*/ 48683 h 5202766"/>
              <a:gd name="connsiteX1-315" fmla="*/ 1041400 w 5397500"/>
              <a:gd name="connsiteY1-316" fmla="*/ 277283 h 5202766"/>
              <a:gd name="connsiteX2-317" fmla="*/ 952500 w 5397500"/>
              <a:gd name="connsiteY2-318" fmla="*/ 455083 h 5202766"/>
              <a:gd name="connsiteX3-319" fmla="*/ 622300 w 5397500"/>
              <a:gd name="connsiteY3-320" fmla="*/ 493183 h 5202766"/>
              <a:gd name="connsiteX4-321" fmla="*/ 203200 w 5397500"/>
              <a:gd name="connsiteY4-322" fmla="*/ 594783 h 5202766"/>
              <a:gd name="connsiteX5-323" fmla="*/ 88900 w 5397500"/>
              <a:gd name="connsiteY5-324" fmla="*/ 2055283 h 5202766"/>
              <a:gd name="connsiteX6-325" fmla="*/ 101600 w 5397500"/>
              <a:gd name="connsiteY6-326" fmla="*/ 2791883 h 5202766"/>
              <a:gd name="connsiteX7-327" fmla="*/ 38100 w 5397500"/>
              <a:gd name="connsiteY7-328" fmla="*/ 2982383 h 5202766"/>
              <a:gd name="connsiteX8-329" fmla="*/ 330200 w 5397500"/>
              <a:gd name="connsiteY8-330" fmla="*/ 3744383 h 5202766"/>
              <a:gd name="connsiteX9-331" fmla="*/ 520700 w 5397500"/>
              <a:gd name="connsiteY9-332" fmla="*/ 3934883 h 5202766"/>
              <a:gd name="connsiteX10-333" fmla="*/ 622300 w 5397500"/>
              <a:gd name="connsiteY10-334" fmla="*/ 3934883 h 5202766"/>
              <a:gd name="connsiteX11-335" fmla="*/ 1028700 w 5397500"/>
              <a:gd name="connsiteY11-336" fmla="*/ 5027083 h 5202766"/>
              <a:gd name="connsiteX12-337" fmla="*/ 1485900 w 5397500"/>
              <a:gd name="connsiteY12-338" fmla="*/ 4988983 h 5202766"/>
              <a:gd name="connsiteX13-339" fmla="*/ 2590800 w 5397500"/>
              <a:gd name="connsiteY13-340" fmla="*/ 5039783 h 5202766"/>
              <a:gd name="connsiteX14-341" fmla="*/ 3479800 w 5397500"/>
              <a:gd name="connsiteY14-342" fmla="*/ 5027083 h 5202766"/>
              <a:gd name="connsiteX15-343" fmla="*/ 3505200 w 5397500"/>
              <a:gd name="connsiteY15-344" fmla="*/ 4773083 h 5202766"/>
              <a:gd name="connsiteX16-345" fmla="*/ 4025900 w 5397500"/>
              <a:gd name="connsiteY16-346" fmla="*/ 4785783 h 5202766"/>
              <a:gd name="connsiteX17-347" fmla="*/ 4038600 w 5397500"/>
              <a:gd name="connsiteY17-348" fmla="*/ 4722283 h 5202766"/>
              <a:gd name="connsiteX18-349" fmla="*/ 4292600 w 5397500"/>
              <a:gd name="connsiteY18-350" fmla="*/ 4341283 h 5202766"/>
              <a:gd name="connsiteX19-351" fmla="*/ 4686300 w 5397500"/>
              <a:gd name="connsiteY19-352" fmla="*/ 4176183 h 5202766"/>
              <a:gd name="connsiteX20-353" fmla="*/ 5397500 w 5397500"/>
              <a:gd name="connsiteY20-354" fmla="*/ 3579283 h 5202766"/>
              <a:gd name="connsiteX21-355" fmla="*/ 5367322 w 5397500"/>
              <a:gd name="connsiteY21-356" fmla="*/ 3555457 h 5202766"/>
              <a:gd name="connsiteX22-357" fmla="*/ 5245100 w 5397500"/>
              <a:gd name="connsiteY22-358" fmla="*/ 1725083 h 5202766"/>
              <a:gd name="connsiteX23-359" fmla="*/ 4508500 w 5397500"/>
              <a:gd name="connsiteY23-360" fmla="*/ 442383 h 5202766"/>
              <a:gd name="connsiteX24-361" fmla="*/ 4254500 w 5397500"/>
              <a:gd name="connsiteY24-362" fmla="*/ 226483 h 5202766"/>
              <a:gd name="connsiteX25-363" fmla="*/ 3924300 w 5397500"/>
              <a:gd name="connsiteY25-364" fmla="*/ 251883 h 5202766"/>
              <a:gd name="connsiteX26-365" fmla="*/ 3619500 w 5397500"/>
              <a:gd name="connsiteY26-366" fmla="*/ 35983 h 5202766"/>
              <a:gd name="connsiteX27" fmla="*/ 1968500 w 5397500"/>
              <a:gd name="connsiteY27" fmla="*/ 48683 h 5202766"/>
              <a:gd name="connsiteX0-367" fmla="*/ 1968500 w 5397500"/>
              <a:gd name="connsiteY0-368" fmla="*/ 48683 h 5202766"/>
              <a:gd name="connsiteX1-369" fmla="*/ 1041400 w 5397500"/>
              <a:gd name="connsiteY1-370" fmla="*/ 277283 h 5202766"/>
              <a:gd name="connsiteX2-371" fmla="*/ 952500 w 5397500"/>
              <a:gd name="connsiteY2-372" fmla="*/ 455083 h 5202766"/>
              <a:gd name="connsiteX3-373" fmla="*/ 622300 w 5397500"/>
              <a:gd name="connsiteY3-374" fmla="*/ 493183 h 5202766"/>
              <a:gd name="connsiteX4-375" fmla="*/ 203200 w 5397500"/>
              <a:gd name="connsiteY4-376" fmla="*/ 594783 h 5202766"/>
              <a:gd name="connsiteX5-377" fmla="*/ 88900 w 5397500"/>
              <a:gd name="connsiteY5-378" fmla="*/ 2055283 h 5202766"/>
              <a:gd name="connsiteX6-379" fmla="*/ 101600 w 5397500"/>
              <a:gd name="connsiteY6-380" fmla="*/ 2791883 h 5202766"/>
              <a:gd name="connsiteX7-381" fmla="*/ 38100 w 5397500"/>
              <a:gd name="connsiteY7-382" fmla="*/ 2982383 h 5202766"/>
              <a:gd name="connsiteX8-383" fmla="*/ 330200 w 5397500"/>
              <a:gd name="connsiteY8-384" fmla="*/ 3744383 h 5202766"/>
              <a:gd name="connsiteX9-385" fmla="*/ 520700 w 5397500"/>
              <a:gd name="connsiteY9-386" fmla="*/ 3934883 h 5202766"/>
              <a:gd name="connsiteX10-387" fmla="*/ 622300 w 5397500"/>
              <a:gd name="connsiteY10-388" fmla="*/ 3934883 h 5202766"/>
              <a:gd name="connsiteX11-389" fmla="*/ 1028700 w 5397500"/>
              <a:gd name="connsiteY11-390" fmla="*/ 5027083 h 5202766"/>
              <a:gd name="connsiteX12-391" fmla="*/ 1485900 w 5397500"/>
              <a:gd name="connsiteY12-392" fmla="*/ 4988983 h 5202766"/>
              <a:gd name="connsiteX13-393" fmla="*/ 2590800 w 5397500"/>
              <a:gd name="connsiteY13-394" fmla="*/ 5039783 h 5202766"/>
              <a:gd name="connsiteX14-395" fmla="*/ 3479800 w 5397500"/>
              <a:gd name="connsiteY14-396" fmla="*/ 5027083 h 5202766"/>
              <a:gd name="connsiteX15-397" fmla="*/ 3505200 w 5397500"/>
              <a:gd name="connsiteY15-398" fmla="*/ 4773083 h 5202766"/>
              <a:gd name="connsiteX16-399" fmla="*/ 4025900 w 5397500"/>
              <a:gd name="connsiteY16-400" fmla="*/ 4785783 h 5202766"/>
              <a:gd name="connsiteX17-401" fmla="*/ 4038600 w 5397500"/>
              <a:gd name="connsiteY17-402" fmla="*/ 4722283 h 5202766"/>
              <a:gd name="connsiteX18-403" fmla="*/ 4292600 w 5397500"/>
              <a:gd name="connsiteY18-404" fmla="*/ 4341283 h 5202766"/>
              <a:gd name="connsiteX19-405" fmla="*/ 4686300 w 5397500"/>
              <a:gd name="connsiteY19-406" fmla="*/ 4176183 h 5202766"/>
              <a:gd name="connsiteX20-407" fmla="*/ 5397500 w 5397500"/>
              <a:gd name="connsiteY20-408" fmla="*/ 3579283 h 5202766"/>
              <a:gd name="connsiteX21-409" fmla="*/ 5367322 w 5397500"/>
              <a:gd name="connsiteY21-410" fmla="*/ 3555457 h 5202766"/>
              <a:gd name="connsiteX22-411" fmla="*/ 5245100 w 5397500"/>
              <a:gd name="connsiteY22-412" fmla="*/ 1725083 h 5202766"/>
              <a:gd name="connsiteX23-413" fmla="*/ 4508500 w 5397500"/>
              <a:gd name="connsiteY23-414" fmla="*/ 442383 h 5202766"/>
              <a:gd name="connsiteX24-415" fmla="*/ 4254500 w 5397500"/>
              <a:gd name="connsiteY24-416" fmla="*/ 226483 h 5202766"/>
              <a:gd name="connsiteX25-417" fmla="*/ 3924300 w 5397500"/>
              <a:gd name="connsiteY25-418" fmla="*/ 251883 h 5202766"/>
              <a:gd name="connsiteX26-419" fmla="*/ 3619500 w 5397500"/>
              <a:gd name="connsiteY26-420" fmla="*/ 35983 h 5202766"/>
              <a:gd name="connsiteX27-421" fmla="*/ 1968500 w 5397500"/>
              <a:gd name="connsiteY27-422" fmla="*/ 48683 h 5202766"/>
              <a:gd name="connsiteX0-423" fmla="*/ 1968500 w 5397500"/>
              <a:gd name="connsiteY0-424" fmla="*/ 48683 h 5202766"/>
              <a:gd name="connsiteX1-425" fmla="*/ 1041400 w 5397500"/>
              <a:gd name="connsiteY1-426" fmla="*/ 277283 h 5202766"/>
              <a:gd name="connsiteX2-427" fmla="*/ 952500 w 5397500"/>
              <a:gd name="connsiteY2-428" fmla="*/ 455083 h 5202766"/>
              <a:gd name="connsiteX3-429" fmla="*/ 622300 w 5397500"/>
              <a:gd name="connsiteY3-430" fmla="*/ 493183 h 5202766"/>
              <a:gd name="connsiteX4-431" fmla="*/ 203200 w 5397500"/>
              <a:gd name="connsiteY4-432" fmla="*/ 594783 h 5202766"/>
              <a:gd name="connsiteX5-433" fmla="*/ 88900 w 5397500"/>
              <a:gd name="connsiteY5-434" fmla="*/ 2055283 h 5202766"/>
              <a:gd name="connsiteX6-435" fmla="*/ 101600 w 5397500"/>
              <a:gd name="connsiteY6-436" fmla="*/ 2791883 h 5202766"/>
              <a:gd name="connsiteX7-437" fmla="*/ 38100 w 5397500"/>
              <a:gd name="connsiteY7-438" fmla="*/ 2982383 h 5202766"/>
              <a:gd name="connsiteX8-439" fmla="*/ 330200 w 5397500"/>
              <a:gd name="connsiteY8-440" fmla="*/ 3744383 h 5202766"/>
              <a:gd name="connsiteX9-441" fmla="*/ 520700 w 5397500"/>
              <a:gd name="connsiteY9-442" fmla="*/ 3934883 h 5202766"/>
              <a:gd name="connsiteX10-443" fmla="*/ 622300 w 5397500"/>
              <a:gd name="connsiteY10-444" fmla="*/ 3934883 h 5202766"/>
              <a:gd name="connsiteX11-445" fmla="*/ 1028700 w 5397500"/>
              <a:gd name="connsiteY11-446" fmla="*/ 5027083 h 5202766"/>
              <a:gd name="connsiteX12-447" fmla="*/ 1485900 w 5397500"/>
              <a:gd name="connsiteY12-448" fmla="*/ 4988983 h 5202766"/>
              <a:gd name="connsiteX13-449" fmla="*/ 2590800 w 5397500"/>
              <a:gd name="connsiteY13-450" fmla="*/ 5039783 h 5202766"/>
              <a:gd name="connsiteX14-451" fmla="*/ 3479800 w 5397500"/>
              <a:gd name="connsiteY14-452" fmla="*/ 5027083 h 5202766"/>
              <a:gd name="connsiteX15-453" fmla="*/ 3505200 w 5397500"/>
              <a:gd name="connsiteY15-454" fmla="*/ 4773083 h 5202766"/>
              <a:gd name="connsiteX16-455" fmla="*/ 4025900 w 5397500"/>
              <a:gd name="connsiteY16-456" fmla="*/ 4785783 h 5202766"/>
              <a:gd name="connsiteX17-457" fmla="*/ 4038600 w 5397500"/>
              <a:gd name="connsiteY17-458" fmla="*/ 4722283 h 5202766"/>
              <a:gd name="connsiteX18-459" fmla="*/ 4292600 w 5397500"/>
              <a:gd name="connsiteY18-460" fmla="*/ 4341283 h 5202766"/>
              <a:gd name="connsiteX19-461" fmla="*/ 4686300 w 5397500"/>
              <a:gd name="connsiteY19-462" fmla="*/ 4176183 h 5202766"/>
              <a:gd name="connsiteX20-463" fmla="*/ 5397500 w 5397500"/>
              <a:gd name="connsiteY20-464" fmla="*/ 3579283 h 5202766"/>
              <a:gd name="connsiteX21-465" fmla="*/ 5367322 w 5397500"/>
              <a:gd name="connsiteY21-466" fmla="*/ 3555457 h 5202766"/>
              <a:gd name="connsiteX22-467" fmla="*/ 5245100 w 5397500"/>
              <a:gd name="connsiteY22-468" fmla="*/ 1725083 h 5202766"/>
              <a:gd name="connsiteX23-469" fmla="*/ 4508500 w 5397500"/>
              <a:gd name="connsiteY23-470" fmla="*/ 442383 h 5202766"/>
              <a:gd name="connsiteX24-471" fmla="*/ 4254500 w 5397500"/>
              <a:gd name="connsiteY24-472" fmla="*/ 226483 h 5202766"/>
              <a:gd name="connsiteX25-473" fmla="*/ 3924300 w 5397500"/>
              <a:gd name="connsiteY25-474" fmla="*/ 251883 h 5202766"/>
              <a:gd name="connsiteX26-475" fmla="*/ 3619500 w 5397500"/>
              <a:gd name="connsiteY26-476" fmla="*/ 35983 h 5202766"/>
              <a:gd name="connsiteX27-477" fmla="*/ 1968500 w 5397500"/>
              <a:gd name="connsiteY27-478" fmla="*/ 48683 h 5202766"/>
              <a:gd name="connsiteX0-479" fmla="*/ 1968500 w 5397500"/>
              <a:gd name="connsiteY0-480" fmla="*/ 48683 h 5202766"/>
              <a:gd name="connsiteX1-481" fmla="*/ 1041400 w 5397500"/>
              <a:gd name="connsiteY1-482" fmla="*/ 277283 h 5202766"/>
              <a:gd name="connsiteX2-483" fmla="*/ 952500 w 5397500"/>
              <a:gd name="connsiteY2-484" fmla="*/ 455083 h 5202766"/>
              <a:gd name="connsiteX3-485" fmla="*/ 622300 w 5397500"/>
              <a:gd name="connsiteY3-486" fmla="*/ 493183 h 5202766"/>
              <a:gd name="connsiteX4-487" fmla="*/ 203200 w 5397500"/>
              <a:gd name="connsiteY4-488" fmla="*/ 594783 h 5202766"/>
              <a:gd name="connsiteX5-489" fmla="*/ 88900 w 5397500"/>
              <a:gd name="connsiteY5-490" fmla="*/ 2055283 h 5202766"/>
              <a:gd name="connsiteX6-491" fmla="*/ 101600 w 5397500"/>
              <a:gd name="connsiteY6-492" fmla="*/ 2791883 h 5202766"/>
              <a:gd name="connsiteX7-493" fmla="*/ 38100 w 5397500"/>
              <a:gd name="connsiteY7-494" fmla="*/ 2982383 h 5202766"/>
              <a:gd name="connsiteX8-495" fmla="*/ 330200 w 5397500"/>
              <a:gd name="connsiteY8-496" fmla="*/ 3744383 h 5202766"/>
              <a:gd name="connsiteX9-497" fmla="*/ 520700 w 5397500"/>
              <a:gd name="connsiteY9-498" fmla="*/ 3934883 h 5202766"/>
              <a:gd name="connsiteX10-499" fmla="*/ 622300 w 5397500"/>
              <a:gd name="connsiteY10-500" fmla="*/ 3934883 h 5202766"/>
              <a:gd name="connsiteX11-501" fmla="*/ 1028700 w 5397500"/>
              <a:gd name="connsiteY11-502" fmla="*/ 5027083 h 5202766"/>
              <a:gd name="connsiteX12-503" fmla="*/ 1485900 w 5397500"/>
              <a:gd name="connsiteY12-504" fmla="*/ 4988983 h 5202766"/>
              <a:gd name="connsiteX13-505" fmla="*/ 2590800 w 5397500"/>
              <a:gd name="connsiteY13-506" fmla="*/ 5039783 h 5202766"/>
              <a:gd name="connsiteX14-507" fmla="*/ 3479800 w 5397500"/>
              <a:gd name="connsiteY14-508" fmla="*/ 5027083 h 5202766"/>
              <a:gd name="connsiteX15-509" fmla="*/ 3505200 w 5397500"/>
              <a:gd name="connsiteY15-510" fmla="*/ 4773083 h 5202766"/>
              <a:gd name="connsiteX16-511" fmla="*/ 4025900 w 5397500"/>
              <a:gd name="connsiteY16-512" fmla="*/ 4785783 h 5202766"/>
              <a:gd name="connsiteX17-513" fmla="*/ 4038600 w 5397500"/>
              <a:gd name="connsiteY17-514" fmla="*/ 4722283 h 5202766"/>
              <a:gd name="connsiteX18-515" fmla="*/ 4292600 w 5397500"/>
              <a:gd name="connsiteY18-516" fmla="*/ 4341283 h 5202766"/>
              <a:gd name="connsiteX19-517" fmla="*/ 4686300 w 5397500"/>
              <a:gd name="connsiteY19-518" fmla="*/ 4176183 h 5202766"/>
              <a:gd name="connsiteX20-519" fmla="*/ 5397500 w 5397500"/>
              <a:gd name="connsiteY20-520" fmla="*/ 3579283 h 5202766"/>
              <a:gd name="connsiteX21-521" fmla="*/ 5367322 w 5397500"/>
              <a:gd name="connsiteY21-522" fmla="*/ 3555457 h 5202766"/>
              <a:gd name="connsiteX22-523" fmla="*/ 5245100 w 5397500"/>
              <a:gd name="connsiteY22-524" fmla="*/ 1725083 h 5202766"/>
              <a:gd name="connsiteX23-525" fmla="*/ 4508500 w 5397500"/>
              <a:gd name="connsiteY23-526" fmla="*/ 442383 h 5202766"/>
              <a:gd name="connsiteX24-527" fmla="*/ 4254500 w 5397500"/>
              <a:gd name="connsiteY24-528" fmla="*/ 226483 h 5202766"/>
              <a:gd name="connsiteX25-529" fmla="*/ 3924300 w 5397500"/>
              <a:gd name="connsiteY25-530" fmla="*/ 251883 h 5202766"/>
              <a:gd name="connsiteX26-531" fmla="*/ 3619500 w 5397500"/>
              <a:gd name="connsiteY26-532" fmla="*/ 35983 h 5202766"/>
              <a:gd name="connsiteX27-533" fmla="*/ 1968500 w 5397500"/>
              <a:gd name="connsiteY27-534" fmla="*/ 48683 h 5202766"/>
              <a:gd name="connsiteX0-535" fmla="*/ 1968500 w 5397500"/>
              <a:gd name="connsiteY0-536" fmla="*/ 48683 h 5187950"/>
              <a:gd name="connsiteX1-537" fmla="*/ 1041400 w 5397500"/>
              <a:gd name="connsiteY1-538" fmla="*/ 277283 h 5187950"/>
              <a:gd name="connsiteX2-539" fmla="*/ 952500 w 5397500"/>
              <a:gd name="connsiteY2-540" fmla="*/ 455083 h 5187950"/>
              <a:gd name="connsiteX3-541" fmla="*/ 622300 w 5397500"/>
              <a:gd name="connsiteY3-542" fmla="*/ 493183 h 5187950"/>
              <a:gd name="connsiteX4-543" fmla="*/ 203200 w 5397500"/>
              <a:gd name="connsiteY4-544" fmla="*/ 594783 h 5187950"/>
              <a:gd name="connsiteX5-545" fmla="*/ 88900 w 5397500"/>
              <a:gd name="connsiteY5-546" fmla="*/ 2055283 h 5187950"/>
              <a:gd name="connsiteX6-547" fmla="*/ 101600 w 5397500"/>
              <a:gd name="connsiteY6-548" fmla="*/ 2791883 h 5187950"/>
              <a:gd name="connsiteX7-549" fmla="*/ 38100 w 5397500"/>
              <a:gd name="connsiteY7-550" fmla="*/ 2982383 h 5187950"/>
              <a:gd name="connsiteX8-551" fmla="*/ 330200 w 5397500"/>
              <a:gd name="connsiteY8-552" fmla="*/ 3744383 h 5187950"/>
              <a:gd name="connsiteX9-553" fmla="*/ 520700 w 5397500"/>
              <a:gd name="connsiteY9-554" fmla="*/ 3934883 h 5187950"/>
              <a:gd name="connsiteX10-555" fmla="*/ 622300 w 5397500"/>
              <a:gd name="connsiteY10-556" fmla="*/ 3934883 h 5187950"/>
              <a:gd name="connsiteX11-557" fmla="*/ 1028700 w 5397500"/>
              <a:gd name="connsiteY11-558" fmla="*/ 5027083 h 5187950"/>
              <a:gd name="connsiteX12-559" fmla="*/ 1541474 w 5397500"/>
              <a:gd name="connsiteY12-560" fmla="*/ 4900083 h 5187950"/>
              <a:gd name="connsiteX13-561" fmla="*/ 2590800 w 5397500"/>
              <a:gd name="connsiteY13-562" fmla="*/ 5039783 h 5187950"/>
              <a:gd name="connsiteX14-563" fmla="*/ 3479800 w 5397500"/>
              <a:gd name="connsiteY14-564" fmla="*/ 5027083 h 5187950"/>
              <a:gd name="connsiteX15-565" fmla="*/ 3505200 w 5397500"/>
              <a:gd name="connsiteY15-566" fmla="*/ 4773083 h 5187950"/>
              <a:gd name="connsiteX16-567" fmla="*/ 4025900 w 5397500"/>
              <a:gd name="connsiteY16-568" fmla="*/ 4785783 h 5187950"/>
              <a:gd name="connsiteX17-569" fmla="*/ 4038600 w 5397500"/>
              <a:gd name="connsiteY17-570" fmla="*/ 4722283 h 5187950"/>
              <a:gd name="connsiteX18-571" fmla="*/ 4292600 w 5397500"/>
              <a:gd name="connsiteY18-572" fmla="*/ 4341283 h 5187950"/>
              <a:gd name="connsiteX19-573" fmla="*/ 4686300 w 5397500"/>
              <a:gd name="connsiteY19-574" fmla="*/ 4176183 h 5187950"/>
              <a:gd name="connsiteX20-575" fmla="*/ 5397500 w 5397500"/>
              <a:gd name="connsiteY20-576" fmla="*/ 3579283 h 5187950"/>
              <a:gd name="connsiteX21-577" fmla="*/ 5367322 w 5397500"/>
              <a:gd name="connsiteY21-578" fmla="*/ 3555457 h 5187950"/>
              <a:gd name="connsiteX22-579" fmla="*/ 5245100 w 5397500"/>
              <a:gd name="connsiteY22-580" fmla="*/ 1725083 h 5187950"/>
              <a:gd name="connsiteX23-581" fmla="*/ 4508500 w 5397500"/>
              <a:gd name="connsiteY23-582" fmla="*/ 442383 h 5187950"/>
              <a:gd name="connsiteX24-583" fmla="*/ 4254500 w 5397500"/>
              <a:gd name="connsiteY24-584" fmla="*/ 226483 h 5187950"/>
              <a:gd name="connsiteX25-585" fmla="*/ 3924300 w 5397500"/>
              <a:gd name="connsiteY25-586" fmla="*/ 251883 h 5187950"/>
              <a:gd name="connsiteX26-587" fmla="*/ 3619500 w 5397500"/>
              <a:gd name="connsiteY26-588" fmla="*/ 35983 h 5187950"/>
              <a:gd name="connsiteX27-589" fmla="*/ 1968500 w 5397500"/>
              <a:gd name="connsiteY27-590" fmla="*/ 48683 h 5187950"/>
              <a:gd name="connsiteX0-591" fmla="*/ 1968500 w 5397500"/>
              <a:gd name="connsiteY0-592" fmla="*/ 48683 h 5071533"/>
              <a:gd name="connsiteX1-593" fmla="*/ 1041400 w 5397500"/>
              <a:gd name="connsiteY1-594" fmla="*/ 277283 h 5071533"/>
              <a:gd name="connsiteX2-595" fmla="*/ 952500 w 5397500"/>
              <a:gd name="connsiteY2-596" fmla="*/ 455083 h 5071533"/>
              <a:gd name="connsiteX3-597" fmla="*/ 622300 w 5397500"/>
              <a:gd name="connsiteY3-598" fmla="*/ 493183 h 5071533"/>
              <a:gd name="connsiteX4-599" fmla="*/ 203200 w 5397500"/>
              <a:gd name="connsiteY4-600" fmla="*/ 594783 h 5071533"/>
              <a:gd name="connsiteX5-601" fmla="*/ 88900 w 5397500"/>
              <a:gd name="connsiteY5-602" fmla="*/ 2055283 h 5071533"/>
              <a:gd name="connsiteX6-603" fmla="*/ 101600 w 5397500"/>
              <a:gd name="connsiteY6-604" fmla="*/ 2791883 h 5071533"/>
              <a:gd name="connsiteX7-605" fmla="*/ 38100 w 5397500"/>
              <a:gd name="connsiteY7-606" fmla="*/ 2982383 h 5071533"/>
              <a:gd name="connsiteX8-607" fmla="*/ 330200 w 5397500"/>
              <a:gd name="connsiteY8-608" fmla="*/ 3744383 h 5071533"/>
              <a:gd name="connsiteX9-609" fmla="*/ 520700 w 5397500"/>
              <a:gd name="connsiteY9-610" fmla="*/ 3934883 h 5071533"/>
              <a:gd name="connsiteX10-611" fmla="*/ 622300 w 5397500"/>
              <a:gd name="connsiteY10-612" fmla="*/ 3934883 h 5071533"/>
              <a:gd name="connsiteX11-613" fmla="*/ 1028700 w 5397500"/>
              <a:gd name="connsiteY11-614" fmla="*/ 5027083 h 5071533"/>
              <a:gd name="connsiteX12-615" fmla="*/ 1541474 w 5397500"/>
              <a:gd name="connsiteY12-616" fmla="*/ 4900083 h 5071533"/>
              <a:gd name="connsiteX13-617" fmla="*/ 2590800 w 5397500"/>
              <a:gd name="connsiteY13-618" fmla="*/ 5039783 h 5071533"/>
              <a:gd name="connsiteX14-619" fmla="*/ 3479800 w 5397500"/>
              <a:gd name="connsiteY14-620" fmla="*/ 5027083 h 5071533"/>
              <a:gd name="connsiteX15-621" fmla="*/ 3505200 w 5397500"/>
              <a:gd name="connsiteY15-622" fmla="*/ 4773083 h 5071533"/>
              <a:gd name="connsiteX16-623" fmla="*/ 4025900 w 5397500"/>
              <a:gd name="connsiteY16-624" fmla="*/ 4785783 h 5071533"/>
              <a:gd name="connsiteX17-625" fmla="*/ 4038600 w 5397500"/>
              <a:gd name="connsiteY17-626" fmla="*/ 4722283 h 5071533"/>
              <a:gd name="connsiteX18-627" fmla="*/ 4292600 w 5397500"/>
              <a:gd name="connsiteY18-628" fmla="*/ 4341283 h 5071533"/>
              <a:gd name="connsiteX19-629" fmla="*/ 4686300 w 5397500"/>
              <a:gd name="connsiteY19-630" fmla="*/ 4176183 h 5071533"/>
              <a:gd name="connsiteX20-631" fmla="*/ 5397500 w 5397500"/>
              <a:gd name="connsiteY20-632" fmla="*/ 3579283 h 5071533"/>
              <a:gd name="connsiteX21-633" fmla="*/ 5367322 w 5397500"/>
              <a:gd name="connsiteY21-634" fmla="*/ 3555457 h 5071533"/>
              <a:gd name="connsiteX22-635" fmla="*/ 5245100 w 5397500"/>
              <a:gd name="connsiteY22-636" fmla="*/ 1725083 h 5071533"/>
              <a:gd name="connsiteX23-637" fmla="*/ 4508500 w 5397500"/>
              <a:gd name="connsiteY23-638" fmla="*/ 442383 h 5071533"/>
              <a:gd name="connsiteX24-639" fmla="*/ 4254500 w 5397500"/>
              <a:gd name="connsiteY24-640" fmla="*/ 226483 h 5071533"/>
              <a:gd name="connsiteX25-641" fmla="*/ 3924300 w 5397500"/>
              <a:gd name="connsiteY25-642" fmla="*/ 251883 h 5071533"/>
              <a:gd name="connsiteX26-643" fmla="*/ 3619500 w 5397500"/>
              <a:gd name="connsiteY26-644" fmla="*/ 35983 h 5071533"/>
              <a:gd name="connsiteX27-645" fmla="*/ 1968500 w 5397500"/>
              <a:gd name="connsiteY27-646" fmla="*/ 48683 h 5071533"/>
              <a:gd name="connsiteX0-647" fmla="*/ 1968500 w 5397500"/>
              <a:gd name="connsiteY0-648" fmla="*/ 48683 h 5071533"/>
              <a:gd name="connsiteX1-649" fmla="*/ 1041400 w 5397500"/>
              <a:gd name="connsiteY1-650" fmla="*/ 277283 h 5071533"/>
              <a:gd name="connsiteX2-651" fmla="*/ 952500 w 5397500"/>
              <a:gd name="connsiteY2-652" fmla="*/ 455083 h 5071533"/>
              <a:gd name="connsiteX3-653" fmla="*/ 622300 w 5397500"/>
              <a:gd name="connsiteY3-654" fmla="*/ 493183 h 5071533"/>
              <a:gd name="connsiteX4-655" fmla="*/ 203200 w 5397500"/>
              <a:gd name="connsiteY4-656" fmla="*/ 594783 h 5071533"/>
              <a:gd name="connsiteX5-657" fmla="*/ 88900 w 5397500"/>
              <a:gd name="connsiteY5-658" fmla="*/ 2055283 h 5071533"/>
              <a:gd name="connsiteX6-659" fmla="*/ 101600 w 5397500"/>
              <a:gd name="connsiteY6-660" fmla="*/ 2791883 h 5071533"/>
              <a:gd name="connsiteX7-661" fmla="*/ 38100 w 5397500"/>
              <a:gd name="connsiteY7-662" fmla="*/ 2982383 h 5071533"/>
              <a:gd name="connsiteX8-663" fmla="*/ 330200 w 5397500"/>
              <a:gd name="connsiteY8-664" fmla="*/ 3744383 h 5071533"/>
              <a:gd name="connsiteX9-665" fmla="*/ 520700 w 5397500"/>
              <a:gd name="connsiteY9-666" fmla="*/ 3934883 h 5071533"/>
              <a:gd name="connsiteX10-667" fmla="*/ 622300 w 5397500"/>
              <a:gd name="connsiteY10-668" fmla="*/ 3934883 h 5071533"/>
              <a:gd name="connsiteX11-669" fmla="*/ 1028700 w 5397500"/>
              <a:gd name="connsiteY11-670" fmla="*/ 5027083 h 5071533"/>
              <a:gd name="connsiteX12-671" fmla="*/ 1541474 w 5397500"/>
              <a:gd name="connsiteY12-672" fmla="*/ 4900083 h 5071533"/>
              <a:gd name="connsiteX13-673" fmla="*/ 2590800 w 5397500"/>
              <a:gd name="connsiteY13-674" fmla="*/ 5039783 h 5071533"/>
              <a:gd name="connsiteX14-675" fmla="*/ 3479800 w 5397500"/>
              <a:gd name="connsiteY14-676" fmla="*/ 5027083 h 5071533"/>
              <a:gd name="connsiteX15-677" fmla="*/ 3505200 w 5397500"/>
              <a:gd name="connsiteY15-678" fmla="*/ 4773083 h 5071533"/>
              <a:gd name="connsiteX16-679" fmla="*/ 4025900 w 5397500"/>
              <a:gd name="connsiteY16-680" fmla="*/ 4785783 h 5071533"/>
              <a:gd name="connsiteX17-681" fmla="*/ 4038600 w 5397500"/>
              <a:gd name="connsiteY17-682" fmla="*/ 4722283 h 5071533"/>
              <a:gd name="connsiteX18-683" fmla="*/ 4292600 w 5397500"/>
              <a:gd name="connsiteY18-684" fmla="*/ 4341283 h 5071533"/>
              <a:gd name="connsiteX19-685" fmla="*/ 4686300 w 5397500"/>
              <a:gd name="connsiteY19-686" fmla="*/ 4176183 h 5071533"/>
              <a:gd name="connsiteX20-687" fmla="*/ 5397500 w 5397500"/>
              <a:gd name="connsiteY20-688" fmla="*/ 3579283 h 5071533"/>
              <a:gd name="connsiteX21-689" fmla="*/ 5367322 w 5397500"/>
              <a:gd name="connsiteY21-690" fmla="*/ 3555457 h 5071533"/>
              <a:gd name="connsiteX22-691" fmla="*/ 5245100 w 5397500"/>
              <a:gd name="connsiteY22-692" fmla="*/ 1725083 h 5071533"/>
              <a:gd name="connsiteX23-693" fmla="*/ 4508500 w 5397500"/>
              <a:gd name="connsiteY23-694" fmla="*/ 442383 h 5071533"/>
              <a:gd name="connsiteX24-695" fmla="*/ 4254500 w 5397500"/>
              <a:gd name="connsiteY24-696" fmla="*/ 226483 h 5071533"/>
              <a:gd name="connsiteX25-697" fmla="*/ 3924300 w 5397500"/>
              <a:gd name="connsiteY25-698" fmla="*/ 251883 h 5071533"/>
              <a:gd name="connsiteX26-699" fmla="*/ 3619500 w 5397500"/>
              <a:gd name="connsiteY26-700" fmla="*/ 35983 h 5071533"/>
              <a:gd name="connsiteX27-701" fmla="*/ 1968500 w 5397500"/>
              <a:gd name="connsiteY27-702" fmla="*/ 48683 h 5071533"/>
              <a:gd name="connsiteX0-703" fmla="*/ 1968500 w 5397500"/>
              <a:gd name="connsiteY0-704" fmla="*/ 48683 h 5071533"/>
              <a:gd name="connsiteX1-705" fmla="*/ 1041400 w 5397500"/>
              <a:gd name="connsiteY1-706" fmla="*/ 277283 h 5071533"/>
              <a:gd name="connsiteX2-707" fmla="*/ 952500 w 5397500"/>
              <a:gd name="connsiteY2-708" fmla="*/ 455083 h 5071533"/>
              <a:gd name="connsiteX3-709" fmla="*/ 622300 w 5397500"/>
              <a:gd name="connsiteY3-710" fmla="*/ 493183 h 5071533"/>
              <a:gd name="connsiteX4-711" fmla="*/ 203200 w 5397500"/>
              <a:gd name="connsiteY4-712" fmla="*/ 594783 h 5071533"/>
              <a:gd name="connsiteX5-713" fmla="*/ 88900 w 5397500"/>
              <a:gd name="connsiteY5-714" fmla="*/ 2055283 h 5071533"/>
              <a:gd name="connsiteX6-715" fmla="*/ 101600 w 5397500"/>
              <a:gd name="connsiteY6-716" fmla="*/ 2791883 h 5071533"/>
              <a:gd name="connsiteX7-717" fmla="*/ 38100 w 5397500"/>
              <a:gd name="connsiteY7-718" fmla="*/ 2982383 h 5071533"/>
              <a:gd name="connsiteX8-719" fmla="*/ 330200 w 5397500"/>
              <a:gd name="connsiteY8-720" fmla="*/ 3744383 h 5071533"/>
              <a:gd name="connsiteX9-721" fmla="*/ 520700 w 5397500"/>
              <a:gd name="connsiteY9-722" fmla="*/ 3934883 h 5071533"/>
              <a:gd name="connsiteX10-723" fmla="*/ 860392 w 5397500"/>
              <a:gd name="connsiteY10-724" fmla="*/ 4363487 h 5071533"/>
              <a:gd name="connsiteX11-725" fmla="*/ 1028700 w 5397500"/>
              <a:gd name="connsiteY11-726" fmla="*/ 5027083 h 5071533"/>
              <a:gd name="connsiteX12-727" fmla="*/ 1541474 w 5397500"/>
              <a:gd name="connsiteY12-728" fmla="*/ 4900083 h 5071533"/>
              <a:gd name="connsiteX13-729" fmla="*/ 2590800 w 5397500"/>
              <a:gd name="connsiteY13-730" fmla="*/ 5039783 h 5071533"/>
              <a:gd name="connsiteX14-731" fmla="*/ 3479800 w 5397500"/>
              <a:gd name="connsiteY14-732" fmla="*/ 5027083 h 5071533"/>
              <a:gd name="connsiteX15-733" fmla="*/ 3505200 w 5397500"/>
              <a:gd name="connsiteY15-734" fmla="*/ 4773083 h 5071533"/>
              <a:gd name="connsiteX16-735" fmla="*/ 4025900 w 5397500"/>
              <a:gd name="connsiteY16-736" fmla="*/ 4785783 h 5071533"/>
              <a:gd name="connsiteX17-737" fmla="*/ 4038600 w 5397500"/>
              <a:gd name="connsiteY17-738" fmla="*/ 4722283 h 5071533"/>
              <a:gd name="connsiteX18-739" fmla="*/ 4292600 w 5397500"/>
              <a:gd name="connsiteY18-740" fmla="*/ 4341283 h 5071533"/>
              <a:gd name="connsiteX19-741" fmla="*/ 4686300 w 5397500"/>
              <a:gd name="connsiteY19-742" fmla="*/ 4176183 h 5071533"/>
              <a:gd name="connsiteX20-743" fmla="*/ 5397500 w 5397500"/>
              <a:gd name="connsiteY20-744" fmla="*/ 3579283 h 5071533"/>
              <a:gd name="connsiteX21-745" fmla="*/ 5367322 w 5397500"/>
              <a:gd name="connsiteY21-746" fmla="*/ 3555457 h 5071533"/>
              <a:gd name="connsiteX22-747" fmla="*/ 5245100 w 5397500"/>
              <a:gd name="connsiteY22-748" fmla="*/ 1725083 h 5071533"/>
              <a:gd name="connsiteX23-749" fmla="*/ 4508500 w 5397500"/>
              <a:gd name="connsiteY23-750" fmla="*/ 442383 h 5071533"/>
              <a:gd name="connsiteX24-751" fmla="*/ 4254500 w 5397500"/>
              <a:gd name="connsiteY24-752" fmla="*/ 226483 h 5071533"/>
              <a:gd name="connsiteX25-753" fmla="*/ 3924300 w 5397500"/>
              <a:gd name="connsiteY25-754" fmla="*/ 251883 h 5071533"/>
              <a:gd name="connsiteX26-755" fmla="*/ 3619500 w 5397500"/>
              <a:gd name="connsiteY26-756" fmla="*/ 35983 h 5071533"/>
              <a:gd name="connsiteX27-757" fmla="*/ 1968500 w 5397500"/>
              <a:gd name="connsiteY27-758" fmla="*/ 48683 h 5071533"/>
              <a:gd name="connsiteX0-759" fmla="*/ 1968500 w 5397500"/>
              <a:gd name="connsiteY0-760" fmla="*/ 48683 h 5071533"/>
              <a:gd name="connsiteX1-761" fmla="*/ 1041400 w 5397500"/>
              <a:gd name="connsiteY1-762" fmla="*/ 277283 h 5071533"/>
              <a:gd name="connsiteX2-763" fmla="*/ 952500 w 5397500"/>
              <a:gd name="connsiteY2-764" fmla="*/ 455083 h 5071533"/>
              <a:gd name="connsiteX3-765" fmla="*/ 622300 w 5397500"/>
              <a:gd name="connsiteY3-766" fmla="*/ 493183 h 5071533"/>
              <a:gd name="connsiteX4-767" fmla="*/ 203200 w 5397500"/>
              <a:gd name="connsiteY4-768" fmla="*/ 594783 h 5071533"/>
              <a:gd name="connsiteX5-769" fmla="*/ 88900 w 5397500"/>
              <a:gd name="connsiteY5-770" fmla="*/ 2055283 h 5071533"/>
              <a:gd name="connsiteX6-771" fmla="*/ 101600 w 5397500"/>
              <a:gd name="connsiteY6-772" fmla="*/ 2791883 h 5071533"/>
              <a:gd name="connsiteX7-773" fmla="*/ 38100 w 5397500"/>
              <a:gd name="connsiteY7-774" fmla="*/ 2982383 h 5071533"/>
              <a:gd name="connsiteX8-775" fmla="*/ 330200 w 5397500"/>
              <a:gd name="connsiteY8-776" fmla="*/ 3744383 h 5071533"/>
              <a:gd name="connsiteX9-777" fmla="*/ 520700 w 5397500"/>
              <a:gd name="connsiteY9-778" fmla="*/ 3934883 h 5071533"/>
              <a:gd name="connsiteX10-779" fmla="*/ 860392 w 5397500"/>
              <a:gd name="connsiteY10-780" fmla="*/ 4363487 h 5071533"/>
              <a:gd name="connsiteX11-781" fmla="*/ 1028700 w 5397500"/>
              <a:gd name="connsiteY11-782" fmla="*/ 5027083 h 5071533"/>
              <a:gd name="connsiteX12-783" fmla="*/ 1541474 w 5397500"/>
              <a:gd name="connsiteY12-784" fmla="*/ 4900083 h 5071533"/>
              <a:gd name="connsiteX13-785" fmla="*/ 2590800 w 5397500"/>
              <a:gd name="connsiteY13-786" fmla="*/ 5039783 h 5071533"/>
              <a:gd name="connsiteX14-787" fmla="*/ 3479800 w 5397500"/>
              <a:gd name="connsiteY14-788" fmla="*/ 5027083 h 5071533"/>
              <a:gd name="connsiteX15-789" fmla="*/ 3505200 w 5397500"/>
              <a:gd name="connsiteY15-790" fmla="*/ 4773083 h 5071533"/>
              <a:gd name="connsiteX16-791" fmla="*/ 4025900 w 5397500"/>
              <a:gd name="connsiteY16-792" fmla="*/ 4785783 h 5071533"/>
              <a:gd name="connsiteX17-793" fmla="*/ 4038600 w 5397500"/>
              <a:gd name="connsiteY17-794" fmla="*/ 4722283 h 5071533"/>
              <a:gd name="connsiteX18-795" fmla="*/ 4292600 w 5397500"/>
              <a:gd name="connsiteY18-796" fmla="*/ 4341283 h 5071533"/>
              <a:gd name="connsiteX19-797" fmla="*/ 4686300 w 5397500"/>
              <a:gd name="connsiteY19-798" fmla="*/ 4176183 h 5071533"/>
              <a:gd name="connsiteX20-799" fmla="*/ 5397500 w 5397500"/>
              <a:gd name="connsiteY20-800" fmla="*/ 3579283 h 5071533"/>
              <a:gd name="connsiteX21-801" fmla="*/ 5367322 w 5397500"/>
              <a:gd name="connsiteY21-802" fmla="*/ 3555457 h 5071533"/>
              <a:gd name="connsiteX22-803" fmla="*/ 5245100 w 5397500"/>
              <a:gd name="connsiteY22-804" fmla="*/ 1725083 h 5071533"/>
              <a:gd name="connsiteX23-805" fmla="*/ 4508500 w 5397500"/>
              <a:gd name="connsiteY23-806" fmla="*/ 442383 h 5071533"/>
              <a:gd name="connsiteX24-807" fmla="*/ 4254500 w 5397500"/>
              <a:gd name="connsiteY24-808" fmla="*/ 226483 h 5071533"/>
              <a:gd name="connsiteX25-809" fmla="*/ 3924300 w 5397500"/>
              <a:gd name="connsiteY25-810" fmla="*/ 251883 h 5071533"/>
              <a:gd name="connsiteX26-811" fmla="*/ 3619500 w 5397500"/>
              <a:gd name="connsiteY26-812" fmla="*/ 35983 h 5071533"/>
              <a:gd name="connsiteX27-813" fmla="*/ 1968500 w 5397500"/>
              <a:gd name="connsiteY27-814" fmla="*/ 48683 h 5071533"/>
              <a:gd name="connsiteX0-815" fmla="*/ 1968500 w 5397500"/>
              <a:gd name="connsiteY0-816" fmla="*/ 48683 h 5071533"/>
              <a:gd name="connsiteX1-817" fmla="*/ 1041400 w 5397500"/>
              <a:gd name="connsiteY1-818" fmla="*/ 277283 h 5071533"/>
              <a:gd name="connsiteX2-819" fmla="*/ 952500 w 5397500"/>
              <a:gd name="connsiteY2-820" fmla="*/ 455083 h 5071533"/>
              <a:gd name="connsiteX3-821" fmla="*/ 622300 w 5397500"/>
              <a:gd name="connsiteY3-822" fmla="*/ 493183 h 5071533"/>
              <a:gd name="connsiteX4-823" fmla="*/ 249258 w 5397500"/>
              <a:gd name="connsiteY4-824" fmla="*/ 655115 h 5071533"/>
              <a:gd name="connsiteX5-825" fmla="*/ 88900 w 5397500"/>
              <a:gd name="connsiteY5-826" fmla="*/ 2055283 h 5071533"/>
              <a:gd name="connsiteX6-827" fmla="*/ 101600 w 5397500"/>
              <a:gd name="connsiteY6-828" fmla="*/ 2791883 h 5071533"/>
              <a:gd name="connsiteX7-829" fmla="*/ 38100 w 5397500"/>
              <a:gd name="connsiteY7-830" fmla="*/ 2982383 h 5071533"/>
              <a:gd name="connsiteX8-831" fmla="*/ 330200 w 5397500"/>
              <a:gd name="connsiteY8-832" fmla="*/ 3744383 h 5071533"/>
              <a:gd name="connsiteX9-833" fmla="*/ 520700 w 5397500"/>
              <a:gd name="connsiteY9-834" fmla="*/ 3934883 h 5071533"/>
              <a:gd name="connsiteX10-835" fmla="*/ 860392 w 5397500"/>
              <a:gd name="connsiteY10-836" fmla="*/ 4363487 h 5071533"/>
              <a:gd name="connsiteX11-837" fmla="*/ 1028700 w 5397500"/>
              <a:gd name="connsiteY11-838" fmla="*/ 5027083 h 5071533"/>
              <a:gd name="connsiteX12-839" fmla="*/ 1541474 w 5397500"/>
              <a:gd name="connsiteY12-840" fmla="*/ 4900083 h 5071533"/>
              <a:gd name="connsiteX13-841" fmla="*/ 2590800 w 5397500"/>
              <a:gd name="connsiteY13-842" fmla="*/ 5039783 h 5071533"/>
              <a:gd name="connsiteX14-843" fmla="*/ 3479800 w 5397500"/>
              <a:gd name="connsiteY14-844" fmla="*/ 5027083 h 5071533"/>
              <a:gd name="connsiteX15-845" fmla="*/ 3505200 w 5397500"/>
              <a:gd name="connsiteY15-846" fmla="*/ 4773083 h 5071533"/>
              <a:gd name="connsiteX16-847" fmla="*/ 4025900 w 5397500"/>
              <a:gd name="connsiteY16-848" fmla="*/ 4785783 h 5071533"/>
              <a:gd name="connsiteX17-849" fmla="*/ 4038600 w 5397500"/>
              <a:gd name="connsiteY17-850" fmla="*/ 4722283 h 5071533"/>
              <a:gd name="connsiteX18-851" fmla="*/ 4292600 w 5397500"/>
              <a:gd name="connsiteY18-852" fmla="*/ 4341283 h 5071533"/>
              <a:gd name="connsiteX19-853" fmla="*/ 4686300 w 5397500"/>
              <a:gd name="connsiteY19-854" fmla="*/ 4176183 h 5071533"/>
              <a:gd name="connsiteX20-855" fmla="*/ 5397500 w 5397500"/>
              <a:gd name="connsiteY20-856" fmla="*/ 3579283 h 5071533"/>
              <a:gd name="connsiteX21-857" fmla="*/ 5367322 w 5397500"/>
              <a:gd name="connsiteY21-858" fmla="*/ 3555457 h 5071533"/>
              <a:gd name="connsiteX22-859" fmla="*/ 5245100 w 5397500"/>
              <a:gd name="connsiteY22-860" fmla="*/ 1725083 h 5071533"/>
              <a:gd name="connsiteX23-861" fmla="*/ 4508500 w 5397500"/>
              <a:gd name="connsiteY23-862" fmla="*/ 442383 h 5071533"/>
              <a:gd name="connsiteX24-863" fmla="*/ 4254500 w 5397500"/>
              <a:gd name="connsiteY24-864" fmla="*/ 226483 h 5071533"/>
              <a:gd name="connsiteX25-865" fmla="*/ 3924300 w 5397500"/>
              <a:gd name="connsiteY25-866" fmla="*/ 251883 h 5071533"/>
              <a:gd name="connsiteX26-867" fmla="*/ 3619500 w 5397500"/>
              <a:gd name="connsiteY26-868" fmla="*/ 35983 h 5071533"/>
              <a:gd name="connsiteX27-869" fmla="*/ 1968500 w 5397500"/>
              <a:gd name="connsiteY27-870" fmla="*/ 48683 h 5071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365" y="connsiteY26-366"/>
              </a:cxn>
              <a:cxn ang="0">
                <a:pos x="connsiteX27-421" y="connsiteY27-422"/>
              </a:cxn>
            </a:cxnLst>
            <a:rect l="l" t="t" r="r" b="b"/>
            <a:pathLst>
              <a:path w="5397500" h="5071533">
                <a:moveTo>
                  <a:pt x="1968500" y="48683"/>
                </a:moveTo>
                <a:lnTo>
                  <a:pt x="1041400" y="277283"/>
                </a:lnTo>
                <a:cubicBezTo>
                  <a:pt x="872067" y="345016"/>
                  <a:pt x="1022350" y="419100"/>
                  <a:pt x="952500" y="455083"/>
                </a:cubicBezTo>
                <a:cubicBezTo>
                  <a:pt x="882650" y="491066"/>
                  <a:pt x="747183" y="469900"/>
                  <a:pt x="622300" y="493183"/>
                </a:cubicBezTo>
                <a:lnTo>
                  <a:pt x="249258" y="655115"/>
                </a:lnTo>
                <a:lnTo>
                  <a:pt x="88900" y="2055283"/>
                </a:lnTo>
                <a:cubicBezTo>
                  <a:pt x="71967" y="2421466"/>
                  <a:pt x="110067" y="2637366"/>
                  <a:pt x="101600" y="2791883"/>
                </a:cubicBezTo>
                <a:cubicBezTo>
                  <a:pt x="93133" y="2946400"/>
                  <a:pt x="0" y="2823633"/>
                  <a:pt x="38100" y="2982383"/>
                </a:cubicBezTo>
                <a:cubicBezTo>
                  <a:pt x="76200" y="3141133"/>
                  <a:pt x="249767" y="3585633"/>
                  <a:pt x="330200" y="3744383"/>
                </a:cubicBezTo>
                <a:cubicBezTo>
                  <a:pt x="410633" y="3903133"/>
                  <a:pt x="432335" y="3831699"/>
                  <a:pt x="520700" y="3934883"/>
                </a:cubicBezTo>
                <a:cubicBezTo>
                  <a:pt x="609065" y="4038067"/>
                  <a:pt x="775725" y="4181454"/>
                  <a:pt x="860392" y="4363487"/>
                </a:cubicBezTo>
                <a:lnTo>
                  <a:pt x="1028700" y="5027083"/>
                </a:lnTo>
                <a:lnTo>
                  <a:pt x="1541474" y="4900083"/>
                </a:lnTo>
                <a:lnTo>
                  <a:pt x="2590800" y="5039783"/>
                </a:lnTo>
                <a:cubicBezTo>
                  <a:pt x="2923117" y="5046133"/>
                  <a:pt x="3327400" y="5071533"/>
                  <a:pt x="3479800" y="5027083"/>
                </a:cubicBezTo>
                <a:lnTo>
                  <a:pt x="3505200" y="4773083"/>
                </a:lnTo>
                <a:lnTo>
                  <a:pt x="4025900" y="4785783"/>
                </a:lnTo>
                <a:cubicBezTo>
                  <a:pt x="4114800" y="4777316"/>
                  <a:pt x="3994150" y="4796366"/>
                  <a:pt x="4038600" y="4722283"/>
                </a:cubicBezTo>
                <a:cubicBezTo>
                  <a:pt x="4083050" y="4648200"/>
                  <a:pt x="4184650" y="4432300"/>
                  <a:pt x="4292600" y="4341283"/>
                </a:cubicBezTo>
                <a:cubicBezTo>
                  <a:pt x="4400550" y="4250266"/>
                  <a:pt x="4502150" y="4303183"/>
                  <a:pt x="4686300" y="4176183"/>
                </a:cubicBezTo>
                <a:lnTo>
                  <a:pt x="5397500" y="3579283"/>
                </a:lnTo>
                <a:lnTo>
                  <a:pt x="5367322" y="3555457"/>
                </a:lnTo>
                <a:lnTo>
                  <a:pt x="5245100" y="1725083"/>
                </a:lnTo>
                <a:cubicBezTo>
                  <a:pt x="5096933" y="1202266"/>
                  <a:pt x="4673600" y="692150"/>
                  <a:pt x="4508500" y="442383"/>
                </a:cubicBezTo>
                <a:cubicBezTo>
                  <a:pt x="4343400" y="192616"/>
                  <a:pt x="4351867" y="258233"/>
                  <a:pt x="4254500" y="226483"/>
                </a:cubicBezTo>
                <a:cubicBezTo>
                  <a:pt x="4157133" y="194733"/>
                  <a:pt x="4030133" y="283633"/>
                  <a:pt x="3924300" y="251883"/>
                </a:cubicBezTo>
                <a:lnTo>
                  <a:pt x="3619500" y="35983"/>
                </a:lnTo>
                <a:cubicBezTo>
                  <a:pt x="3289300" y="0"/>
                  <a:pt x="2398183" y="8466"/>
                  <a:pt x="1968500" y="48683"/>
                </a:cubicBezTo>
                <a:close/>
              </a:path>
            </a:pathLst>
          </a:cu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a:solidFill>
                <a:prstClr val="black"/>
              </a:solidFill>
              <a:latin typeface="Arial" panose="020B0604020202020204" pitchFamily="34" charset="0"/>
              <a:ea typeface="华文中宋" panose="02010600040101010101" pitchFamily="2" charset="-122"/>
            </a:endParaRPr>
          </a:p>
        </p:txBody>
      </p:sp>
      <p:sp>
        <p:nvSpPr>
          <p:cNvPr id="5" name="圆角矩形 4"/>
          <p:cNvSpPr/>
          <p:nvPr/>
        </p:nvSpPr>
        <p:spPr bwMode="auto">
          <a:xfrm rot="19778151">
            <a:off x="1518246" y="1081320"/>
            <a:ext cx="688338" cy="342447"/>
          </a:xfrm>
          <a:prstGeom prst="roundRect">
            <a:avLst/>
          </a:prstGeom>
          <a:solidFill>
            <a:sysClr val="window" lastClr="FFFFFF"/>
          </a:solidFill>
          <a:ln w="19050" cap="flat" cmpd="sng" algn="ctr">
            <a:solidFill>
              <a:srgbClr val="00A5AE"/>
            </a:solidFill>
            <a:prstDash val="solid"/>
          </a:ln>
          <a:effectLst/>
        </p:spPr>
        <p:txBody>
          <a:bodyPr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500" b="1" kern="0" dirty="0">
                <a:solidFill>
                  <a:srgbClr val="FF0000"/>
                </a:solidFill>
                <a:latin typeface="微软雅黑" panose="020B0503020204020204" pitchFamily="34" charset="-122"/>
                <a:ea typeface="微软雅黑" panose="020B0503020204020204" pitchFamily="34" charset="-122"/>
              </a:rPr>
              <a:t>示例</a:t>
            </a:r>
          </a:p>
        </p:txBody>
      </p:sp>
      <p:sp>
        <p:nvSpPr>
          <p:cNvPr id="177" name="TextBox 1"/>
          <p:cNvSpPr txBox="1"/>
          <p:nvPr/>
        </p:nvSpPr>
        <p:spPr>
          <a:xfrm>
            <a:off x="2113010" y="576007"/>
            <a:ext cx="6998034" cy="323049"/>
          </a:xfrm>
          <a:prstGeom prst="rect">
            <a:avLst/>
          </a:prstGeom>
          <a:noFill/>
        </p:spPr>
        <p:txBody>
          <a:bodyPr wrap="square" lIns="77925" tIns="38963" rIns="77925" bIns="38963" rtlCol="0">
            <a:spAutoFit/>
          </a:bodyPr>
          <a:lstStyle/>
          <a:p>
            <a:pPr>
              <a:lnSpc>
                <a:spcPct val="150000"/>
              </a:lnSpc>
            </a:pPr>
            <a:r>
              <a:rPr lang="en-US" altLang="zh-CN" sz="1000" dirty="0">
                <a:solidFill>
                  <a:prstClr val="black"/>
                </a:solidFill>
                <a:latin typeface="微软雅黑" panose="020B0503020204020204" pitchFamily="34" charset="-122"/>
                <a:ea typeface="微软雅黑" panose="020B0503020204020204" pitchFamily="34" charset="-122"/>
              </a:rPr>
              <a:t>2</a:t>
            </a:r>
            <a:r>
              <a:rPr lang="zh-CN" altLang="en-US" sz="1000" dirty="0">
                <a:solidFill>
                  <a:prstClr val="black"/>
                </a:solidFill>
                <a:latin typeface="微软雅黑" panose="020B0503020204020204" pitchFamily="34" charset="-122"/>
                <a:ea typeface="微软雅黑" panose="020B0503020204020204" pitchFamily="34" charset="-122"/>
              </a:rPr>
              <a:t>）</a:t>
            </a:r>
            <a:r>
              <a:rPr lang="zh-CN" altLang="en-US" sz="1200" b="1" dirty="0">
                <a:solidFill>
                  <a:prstClr val="black"/>
                </a:solidFill>
                <a:latin typeface="微软雅黑" panose="020B0503020204020204" pitchFamily="34" charset="-122"/>
                <a:ea typeface="微软雅黑" panose="020B0503020204020204" pitchFamily="34" charset="-122"/>
              </a:rPr>
              <a:t>本市所有汽车市场（商圈）总述</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187" name="TextBox 11"/>
          <p:cNvSpPr txBox="1"/>
          <p:nvPr/>
        </p:nvSpPr>
        <p:spPr>
          <a:xfrm>
            <a:off x="118583" y="4893011"/>
            <a:ext cx="9111043"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注：请使用左侧图标符号在城市地图中标识出对应的项目，广汽埃安新能源汽车股份有限公司渠道形式灵活，体验中心外加展示中心、展厅，详见附件；</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42" name="圆角矩形标注 41"/>
          <p:cNvSpPr/>
          <p:nvPr/>
        </p:nvSpPr>
        <p:spPr bwMode="auto">
          <a:xfrm>
            <a:off x="5228550" y="3468930"/>
            <a:ext cx="1825322" cy="318860"/>
          </a:xfrm>
          <a:prstGeom prst="wedgeRoundRectCallout">
            <a:avLst>
              <a:gd name="adj1" fmla="val -68900"/>
              <a:gd name="adj2" fmla="val -1053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体验中心候选地</a:t>
            </a:r>
          </a:p>
        </p:txBody>
      </p:sp>
      <p:cxnSp>
        <p:nvCxnSpPr>
          <p:cNvPr id="43" name="直接箭头连接符 42"/>
          <p:cNvCxnSpPr>
            <a:endCxn id="59" idx="1"/>
          </p:cNvCxnSpPr>
          <p:nvPr/>
        </p:nvCxnSpPr>
        <p:spPr bwMode="auto">
          <a:xfrm flipV="1">
            <a:off x="3701834" y="3513070"/>
            <a:ext cx="897030" cy="59516"/>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矩形 43"/>
          <p:cNvSpPr/>
          <p:nvPr/>
        </p:nvSpPr>
        <p:spPr>
          <a:xfrm>
            <a:off x="3734105" y="330732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5" name="直接箭头连接符 44"/>
          <p:cNvCxnSpPr/>
          <p:nvPr/>
        </p:nvCxnSpPr>
        <p:spPr bwMode="auto">
          <a:xfrm flipV="1">
            <a:off x="4780035" y="1514981"/>
            <a:ext cx="230136" cy="1824201"/>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矩形 45"/>
          <p:cNvSpPr/>
          <p:nvPr/>
        </p:nvSpPr>
        <p:spPr>
          <a:xfrm>
            <a:off x="5132271" y="2801417"/>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7" name="直接箭头连接符 46"/>
          <p:cNvCxnSpPr/>
          <p:nvPr/>
        </p:nvCxnSpPr>
        <p:spPr bwMode="auto">
          <a:xfrm flipV="1">
            <a:off x="4913406" y="2626129"/>
            <a:ext cx="1074826" cy="878639"/>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矩形 48"/>
          <p:cNvSpPr/>
          <p:nvPr/>
        </p:nvSpPr>
        <p:spPr>
          <a:xfrm>
            <a:off x="4746976" y="193217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54" name="圆角矩形标注 53"/>
          <p:cNvSpPr/>
          <p:nvPr/>
        </p:nvSpPr>
        <p:spPr bwMode="auto">
          <a:xfrm>
            <a:off x="6151369" y="2035049"/>
            <a:ext cx="1805007" cy="318860"/>
          </a:xfrm>
          <a:prstGeom prst="wedgeRoundRectCallout">
            <a:avLst>
              <a:gd name="adj1" fmla="val -42521"/>
              <a:gd name="adj2" fmla="val 10434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55" name="圆角矩形标注 54"/>
          <p:cNvSpPr/>
          <p:nvPr/>
        </p:nvSpPr>
        <p:spPr bwMode="auto">
          <a:xfrm>
            <a:off x="2636193" y="995671"/>
            <a:ext cx="1805007" cy="318860"/>
          </a:xfrm>
          <a:prstGeom prst="wedgeRoundRectCallout">
            <a:avLst>
              <a:gd name="adj1" fmla="val 74433"/>
              <a:gd name="adj2" fmla="val 86643"/>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60" name="圆角矩形标注 59"/>
          <p:cNvSpPr/>
          <p:nvPr/>
        </p:nvSpPr>
        <p:spPr bwMode="auto">
          <a:xfrm>
            <a:off x="5154424" y="3962236"/>
            <a:ext cx="1805007" cy="318860"/>
          </a:xfrm>
          <a:prstGeom prst="wedgeRoundRectCallout">
            <a:avLst>
              <a:gd name="adj1" fmla="val -76919"/>
              <a:gd name="adj2" fmla="val -129321"/>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graphicFrame>
        <p:nvGraphicFramePr>
          <p:cNvPr id="164" name="表格 163"/>
          <p:cNvGraphicFramePr>
            <a:graphicFrameLocks noGrp="1"/>
          </p:cNvGraphicFramePr>
          <p:nvPr>
            <p:extLst>
              <p:ext uri="{D42A27DB-BD31-4B8C-83A1-F6EECF244321}">
                <p14:modId xmlns:p14="http://schemas.microsoft.com/office/powerpoint/2010/main" val="1354330164"/>
              </p:ext>
            </p:extLst>
          </p:nvPr>
        </p:nvGraphicFramePr>
        <p:xfrm>
          <a:off x="94778" y="2220211"/>
          <a:ext cx="1381492" cy="2646893"/>
        </p:xfrm>
        <a:graphic>
          <a:graphicData uri="http://schemas.openxmlformats.org/drawingml/2006/table">
            <a:tbl>
              <a:tblPr/>
              <a:tblGrid>
                <a:gridCol w="300758">
                  <a:extLst>
                    <a:ext uri="{9D8B030D-6E8A-4147-A177-3AD203B41FA5}">
                      <a16:colId xmlns:a16="http://schemas.microsoft.com/office/drawing/2014/main" val="20000"/>
                    </a:ext>
                  </a:extLst>
                </a:gridCol>
                <a:gridCol w="587896">
                  <a:extLst>
                    <a:ext uri="{9D8B030D-6E8A-4147-A177-3AD203B41FA5}">
                      <a16:colId xmlns:a16="http://schemas.microsoft.com/office/drawing/2014/main" val="20001"/>
                    </a:ext>
                  </a:extLst>
                </a:gridCol>
                <a:gridCol w="492838">
                  <a:extLst>
                    <a:ext uri="{9D8B030D-6E8A-4147-A177-3AD203B41FA5}">
                      <a16:colId xmlns:a16="http://schemas.microsoft.com/office/drawing/2014/main" val="20002"/>
                    </a:ext>
                  </a:extLst>
                </a:gridCol>
              </a:tblGrid>
              <a:tr h="363368">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0000"/>
                  </a:ext>
                </a:extLst>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体验中心</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展示中心</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4</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展厅</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商圈</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6</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商超</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166" name="流程图: 摘录 165"/>
          <p:cNvSpPr/>
          <p:nvPr/>
        </p:nvSpPr>
        <p:spPr bwMode="auto">
          <a:xfrm flipV="1">
            <a:off x="1120872" y="3760139"/>
            <a:ext cx="215243" cy="168462"/>
          </a:xfrm>
          <a:prstGeom prst="flowChartExtract">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a:endParaRPr lang="zh-CN" altLang="en-US" sz="1200">
              <a:solidFill>
                <a:prstClr val="black"/>
              </a:solidFill>
              <a:latin typeface="Arial" panose="020B0604020202020204" pitchFamily="34" charset="0"/>
              <a:ea typeface="华文中宋" panose="02010600040101010101" pitchFamily="2" charset="-122"/>
            </a:endParaRPr>
          </a:p>
        </p:txBody>
      </p:sp>
      <p:grpSp>
        <p:nvGrpSpPr>
          <p:cNvPr id="167" name="组合 166"/>
          <p:cNvGrpSpPr/>
          <p:nvPr/>
        </p:nvGrpSpPr>
        <p:grpSpPr>
          <a:xfrm>
            <a:off x="1109806" y="2770340"/>
            <a:ext cx="256804" cy="246221"/>
            <a:chOff x="1456577" y="1997884"/>
            <a:chExt cx="288032" cy="251987"/>
          </a:xfrm>
        </p:grpSpPr>
        <p:sp>
          <p:nvSpPr>
            <p:cNvPr id="168" name="泪滴形 1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solidFill>
                  <a:prstClr val="black"/>
                </a:solidFill>
                <a:latin typeface="Arial" panose="020B0604020202020204" pitchFamily="34" charset="0"/>
                <a:ea typeface="华文中宋" panose="02010600040101010101" pitchFamily="2" charset="-122"/>
              </a:endParaRPr>
            </a:p>
          </p:txBody>
        </p:sp>
        <p:sp>
          <p:nvSpPr>
            <p:cNvPr id="1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solidFill>
                    <a:prstClr val="black"/>
                  </a:solidFill>
                  <a:ea typeface="微软雅黑" panose="020B0503020204020204" pitchFamily="34" charset="-122"/>
                </a:rPr>
                <a:t>E</a:t>
              </a:r>
              <a:endParaRPr lang="zh-CN" altLang="en-US" sz="1000" b="1" dirty="0">
                <a:solidFill>
                  <a:prstClr val="black"/>
                </a:solidFill>
                <a:ea typeface="微软雅黑" panose="020B0503020204020204" pitchFamily="34" charset="-122"/>
              </a:endParaRPr>
            </a:p>
          </p:txBody>
        </p:sp>
      </p:grpSp>
      <p:grpSp>
        <p:nvGrpSpPr>
          <p:cNvPr id="170" name="组合 169"/>
          <p:cNvGrpSpPr/>
          <p:nvPr/>
        </p:nvGrpSpPr>
        <p:grpSpPr>
          <a:xfrm>
            <a:off x="1105550" y="3271261"/>
            <a:ext cx="242111" cy="285715"/>
            <a:chOff x="1449915" y="2618218"/>
            <a:chExt cx="264480" cy="265688"/>
          </a:xfrm>
        </p:grpSpPr>
        <p:sp>
          <p:nvSpPr>
            <p:cNvPr id="171" name="五边形 170"/>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solidFill>
                  <a:prstClr val="black"/>
                </a:solidFill>
                <a:latin typeface="Arial" panose="020B0604020202020204" pitchFamily="34" charset="0"/>
                <a:ea typeface="华文中宋" panose="02010600040101010101" pitchFamily="2" charset="-122"/>
              </a:endParaRPr>
            </a:p>
          </p:txBody>
        </p:sp>
        <p:sp>
          <p:nvSpPr>
            <p:cNvPr id="172"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ea typeface="微软雅黑" panose="020B0503020204020204" pitchFamily="34" charset="-122"/>
                </a:rPr>
                <a:t>e</a:t>
              </a:r>
              <a:endParaRPr lang="zh-CN" altLang="en-US" sz="1000" dirty="0">
                <a:solidFill>
                  <a:prstClr val="black"/>
                </a:solidFill>
                <a:ea typeface="微软雅黑" panose="020B0503020204020204" pitchFamily="34" charset="-122"/>
              </a:endParaRPr>
            </a:p>
          </p:txBody>
        </p:sp>
      </p:grpSp>
      <p:pic>
        <p:nvPicPr>
          <p:cNvPr id="173" name="Picture 2"/>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1086256" y="4549028"/>
            <a:ext cx="265876" cy="216024"/>
          </a:xfrm>
          <a:prstGeom prst="rect">
            <a:avLst/>
          </a:prstGeom>
          <a:solidFill>
            <a:srgbClr val="66FF33"/>
          </a:solidFill>
          <a:ln>
            <a:noFill/>
          </a:ln>
        </p:spPr>
      </p:pic>
      <p:pic>
        <p:nvPicPr>
          <p:cNvPr id="174" name="Picture 4"/>
          <p:cNvPicPr>
            <a:picLocks noChangeAspect="1" noChangeArrowheads="1"/>
          </p:cNvPicPr>
          <p:nvPr/>
        </p:nvPicPr>
        <p:blipFill>
          <a:blip r:embed="rId4" cstate="email">
            <a:duotone>
              <a:schemeClr val="accent2">
                <a:shade val="45000"/>
                <a:satMod val="135000"/>
              </a:schemeClr>
              <a:prstClr val="white"/>
            </a:duotone>
            <a:extLst>
              <a:ext uri="{BEBA8EAE-BF5A-486C-A8C5-ECC9F3942E4B}">
                <a14:imgProps xmlns:a14="http://schemas.microsoft.com/office/drawing/2010/main">
                  <a14:imgLayer r:embed="rId5">
                    <a14:imgEffect>
                      <a14:brightnessContrast contrast="20000"/>
                    </a14:imgEffect>
                    <a14:imgEffect>
                      <a14:saturation sat="0"/>
                    </a14:imgEffect>
                  </a14:imgLayer>
                </a14:imgProps>
              </a:ext>
            </a:extLst>
          </a:blip>
          <a:srcRect/>
          <a:stretch>
            <a:fillRect/>
          </a:stretch>
        </p:blipFill>
        <p:spPr bwMode="auto">
          <a:xfrm>
            <a:off x="1058560" y="4069664"/>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1" name="组合 70"/>
          <p:cNvGrpSpPr/>
          <p:nvPr/>
        </p:nvGrpSpPr>
        <p:grpSpPr>
          <a:xfrm>
            <a:off x="4622498" y="3367738"/>
            <a:ext cx="293586" cy="315114"/>
            <a:chOff x="1449915" y="2618218"/>
            <a:chExt cx="264480" cy="265688"/>
          </a:xfrm>
        </p:grpSpPr>
        <p:sp>
          <p:nvSpPr>
            <p:cNvPr id="72" name="五边形 71"/>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dirty="0">
                <a:solidFill>
                  <a:prstClr val="black"/>
                </a:solidFill>
                <a:latin typeface="微软雅黑" panose="020B0503020204020204" pitchFamily="34" charset="-122"/>
                <a:ea typeface="微软雅黑" panose="020B0503020204020204" pitchFamily="34" charset="-122"/>
              </a:endParaRPr>
            </a:p>
          </p:txBody>
        </p:sp>
        <p:sp>
          <p:nvSpPr>
            <p:cNvPr id="73" name="TextBox 6"/>
            <p:cNvSpPr txBox="1"/>
            <p:nvPr/>
          </p:nvSpPr>
          <p:spPr>
            <a:xfrm>
              <a:off x="1449915" y="2618218"/>
              <a:ext cx="264480" cy="207601"/>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latin typeface="微软雅黑" panose="020B0503020204020204" pitchFamily="34" charset="-122"/>
                  <a:ea typeface="微软雅黑" panose="020B0503020204020204" pitchFamily="34" charset="-122"/>
                </a:rPr>
                <a:t>e</a:t>
              </a:r>
              <a:endParaRPr lang="zh-CN" altLang="en-US" sz="1000" dirty="0">
                <a:solidFill>
                  <a:prstClr val="black"/>
                </a:solidFill>
                <a:latin typeface="微软雅黑" panose="020B0503020204020204" pitchFamily="34" charset="-122"/>
                <a:ea typeface="微软雅黑" panose="020B0503020204020204" pitchFamily="34" charset="-122"/>
              </a:endParaRPr>
            </a:p>
          </p:txBody>
        </p:sp>
      </p:grpSp>
      <p:sp>
        <p:nvSpPr>
          <p:cNvPr id="58" name="椭圆 57"/>
          <p:cNvSpPr/>
          <p:nvPr/>
        </p:nvSpPr>
        <p:spPr>
          <a:xfrm>
            <a:off x="3136285" y="341142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6" name="圆角矩形标注 55"/>
          <p:cNvSpPr/>
          <p:nvPr/>
        </p:nvSpPr>
        <p:spPr bwMode="auto">
          <a:xfrm>
            <a:off x="1570552" y="3199751"/>
            <a:ext cx="1805007" cy="318860"/>
          </a:xfrm>
          <a:prstGeom prst="wedgeRoundRectCallout">
            <a:avLst>
              <a:gd name="adj1" fmla="val 53168"/>
              <a:gd name="adj2" fmla="val 9372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59" name="椭圆 58"/>
          <p:cNvSpPr/>
          <p:nvPr/>
        </p:nvSpPr>
        <p:spPr>
          <a:xfrm>
            <a:off x="4519367" y="3270106"/>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4" name="椭圆 73"/>
          <p:cNvSpPr/>
          <p:nvPr/>
        </p:nvSpPr>
        <p:spPr>
          <a:xfrm>
            <a:off x="4781667" y="115510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5" name="椭圆 74"/>
          <p:cNvSpPr/>
          <p:nvPr/>
        </p:nvSpPr>
        <p:spPr>
          <a:xfrm>
            <a:off x="5796259" y="229688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0" name="矩形 49"/>
          <p:cNvSpPr/>
          <p:nvPr/>
        </p:nvSpPr>
        <p:spPr>
          <a:xfrm>
            <a:off x="746436" y="3682852"/>
            <a:ext cx="7704856" cy="147271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必须按照模板填写好本市汽车商圈分布</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若有多个获选地时须备注好几个候选地之间的距离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a16="http://schemas.microsoft.com/office/drawing/2014/main" id="{D2D8E4E7-2EB4-941D-617B-87718B367727}"/>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1392123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37569" y="576732"/>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32" name="TextBox 1"/>
          <p:cNvSpPr txBox="1"/>
          <p:nvPr/>
        </p:nvSpPr>
        <p:spPr>
          <a:xfrm>
            <a:off x="290789" y="817420"/>
            <a:ext cx="8523749" cy="559331"/>
          </a:xfrm>
          <a:prstGeom prst="rect">
            <a:avLst/>
          </a:prstGeom>
          <a:noFill/>
        </p:spPr>
        <p:txBody>
          <a:bodyPr wrap="square" lIns="77925" tIns="38963" rIns="77925" bIns="38963" rtlCol="0">
            <a:spAutoFit/>
          </a:bodyPr>
          <a:lstStyle/>
          <a:p>
            <a:pPr>
              <a:lnSpc>
                <a:spcPct val="150000"/>
              </a:lnSpc>
            </a:pPr>
            <a:r>
              <a:rPr lang="zh-CN" altLang="en-US" sz="10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0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公里范围内汽车品牌</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公里为半径，用卫星实景图标出周边已有的汽车品牌位置，各个汽车品牌</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logo</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在本报告倒数第二页，可供引用</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33" name="矩形 32"/>
          <p:cNvSpPr/>
          <p:nvPr/>
        </p:nvSpPr>
        <p:spPr>
          <a:xfrm>
            <a:off x="1994882" y="606712"/>
            <a:ext cx="1529542" cy="263353"/>
          </a:xfrm>
          <a:prstGeom prst="rect">
            <a:avLst/>
          </a:prstGeom>
        </p:spPr>
        <p:txBody>
          <a:bodyPr wrap="none" lIns="77925" tIns="38963" rIns="77925" bIns="38963">
            <a:spAutoFit/>
          </a:bodyPr>
          <a:lstStyle/>
          <a:p>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候选地具体描述</a:t>
            </a:r>
            <a:r>
              <a:rPr lang="zh-CN" altLang="en-US"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20" name="圆角矩形 19"/>
          <p:cNvSpPr/>
          <p:nvPr/>
        </p:nvSpPr>
        <p:spPr bwMode="auto">
          <a:xfrm rot="19778151">
            <a:off x="30267" y="1339164"/>
            <a:ext cx="687440" cy="306467"/>
          </a:xfrm>
          <a:prstGeom prst="roundRect">
            <a:avLst/>
          </a:prstGeom>
          <a:solidFill>
            <a:sysClr val="window" lastClr="FFFFFF"/>
          </a:solidFill>
          <a:ln w="19050" cap="flat" cmpd="sng" algn="ctr">
            <a:solidFill>
              <a:srgbClr val="00A5AE"/>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200" b="1" kern="0" dirty="0">
                <a:solidFill>
                  <a:srgbClr val="FF0000"/>
                </a:solidFill>
                <a:latin typeface="微软雅黑" panose="020B0503020204020204" pitchFamily="34" charset="-122"/>
                <a:ea typeface="微软雅黑" panose="020B0503020204020204" pitchFamily="34" charset="-122"/>
              </a:rPr>
              <a:t>示例</a:t>
            </a:r>
          </a:p>
        </p:txBody>
      </p:sp>
      <p:grpSp>
        <p:nvGrpSpPr>
          <p:cNvPr id="18" name="组合 17"/>
          <p:cNvGrpSpPr/>
          <p:nvPr/>
        </p:nvGrpSpPr>
        <p:grpSpPr>
          <a:xfrm>
            <a:off x="827405" y="1342692"/>
            <a:ext cx="7208433" cy="3732404"/>
            <a:chOff x="628" y="667"/>
            <a:chExt cx="13145" cy="7335"/>
          </a:xfrm>
        </p:grpSpPr>
        <p:pic>
          <p:nvPicPr>
            <p:cNvPr id="8" name="图片 7"/>
            <p:cNvPicPr>
              <a:picLocks noChangeAspect="1"/>
            </p:cNvPicPr>
            <p:nvPr/>
          </p:nvPicPr>
          <p:blipFill>
            <a:blip r:embed="rId2"/>
            <a:stretch>
              <a:fillRect/>
            </a:stretch>
          </p:blipFill>
          <p:spPr>
            <a:xfrm>
              <a:off x="628" y="667"/>
              <a:ext cx="13145" cy="7335"/>
            </a:xfrm>
            <a:prstGeom prst="rect">
              <a:avLst/>
            </a:prstGeom>
          </p:spPr>
        </p:pic>
        <p:pic>
          <p:nvPicPr>
            <p:cNvPr id="13" name="图片 12"/>
            <p:cNvPicPr>
              <a:picLocks noChangeAspect="1"/>
            </p:cNvPicPr>
            <p:nvPr/>
          </p:nvPicPr>
          <p:blipFill>
            <a:blip r:embed="rId3" cstate="hqprint"/>
            <a:stretch>
              <a:fillRect/>
            </a:stretch>
          </p:blipFill>
          <p:spPr>
            <a:xfrm>
              <a:off x="1531" y="4370"/>
              <a:ext cx="521" cy="464"/>
            </a:xfrm>
            <a:prstGeom prst="rect">
              <a:avLst/>
            </a:prstGeom>
          </p:spPr>
        </p:pic>
        <p:pic>
          <p:nvPicPr>
            <p:cNvPr id="17" name="图片 16"/>
            <p:cNvPicPr>
              <a:picLocks noChangeAspect="1"/>
            </p:cNvPicPr>
            <p:nvPr/>
          </p:nvPicPr>
          <p:blipFill>
            <a:blip r:embed="rId4" cstate="hqprint"/>
            <a:stretch>
              <a:fillRect/>
            </a:stretch>
          </p:blipFill>
          <p:spPr>
            <a:xfrm>
              <a:off x="2211" y="5071"/>
              <a:ext cx="638" cy="234"/>
            </a:xfrm>
            <a:prstGeom prst="rect">
              <a:avLst/>
            </a:prstGeom>
          </p:spPr>
        </p:pic>
        <p:pic>
          <p:nvPicPr>
            <p:cNvPr id="3" name="图片 2"/>
            <p:cNvPicPr>
              <a:picLocks noChangeAspect="1"/>
            </p:cNvPicPr>
            <p:nvPr/>
          </p:nvPicPr>
          <p:blipFill>
            <a:blip r:embed="rId5" cstate="hqprint"/>
            <a:stretch>
              <a:fillRect/>
            </a:stretch>
          </p:blipFill>
          <p:spPr>
            <a:xfrm>
              <a:off x="2324" y="4390"/>
              <a:ext cx="649" cy="362"/>
            </a:xfrm>
            <a:prstGeom prst="rect">
              <a:avLst/>
            </a:prstGeom>
          </p:spPr>
        </p:pic>
        <p:pic>
          <p:nvPicPr>
            <p:cNvPr id="5" name="图片 4"/>
            <p:cNvPicPr>
              <a:picLocks noChangeAspect="1"/>
            </p:cNvPicPr>
            <p:nvPr/>
          </p:nvPicPr>
          <p:blipFill>
            <a:blip r:embed="rId6" cstate="hqprint"/>
            <a:stretch>
              <a:fillRect/>
            </a:stretch>
          </p:blipFill>
          <p:spPr>
            <a:xfrm>
              <a:off x="3799" y="5071"/>
              <a:ext cx="538" cy="272"/>
            </a:xfrm>
            <a:prstGeom prst="rect">
              <a:avLst/>
            </a:prstGeom>
          </p:spPr>
        </p:pic>
        <p:pic>
          <p:nvPicPr>
            <p:cNvPr id="6" name="图片 5" descr="比亚迪.jpg"/>
            <p:cNvPicPr>
              <a:picLocks noChangeAspect="1"/>
            </p:cNvPicPr>
            <p:nvPr/>
          </p:nvPicPr>
          <p:blipFill>
            <a:blip r:embed="rId7"/>
            <a:stretch>
              <a:fillRect/>
            </a:stretch>
          </p:blipFill>
          <p:spPr>
            <a:xfrm>
              <a:off x="6520" y="5298"/>
              <a:ext cx="432" cy="289"/>
            </a:xfrm>
            <a:prstGeom prst="rect">
              <a:avLst/>
            </a:prstGeom>
          </p:spPr>
        </p:pic>
        <p:pic>
          <p:nvPicPr>
            <p:cNvPr id="35" name="图片 34"/>
            <p:cNvPicPr>
              <a:picLocks noChangeAspect="1"/>
            </p:cNvPicPr>
            <p:nvPr/>
          </p:nvPicPr>
          <p:blipFill>
            <a:blip r:embed="rId8" cstate="hqprint"/>
            <a:stretch>
              <a:fillRect/>
            </a:stretch>
          </p:blipFill>
          <p:spPr>
            <a:xfrm>
              <a:off x="6860" y="4926"/>
              <a:ext cx="536" cy="417"/>
            </a:xfrm>
            <a:prstGeom prst="rect">
              <a:avLst/>
            </a:prstGeom>
          </p:spPr>
        </p:pic>
        <p:pic>
          <p:nvPicPr>
            <p:cNvPr id="9" name="图片 8"/>
            <p:cNvPicPr>
              <a:picLocks noChangeAspect="1"/>
            </p:cNvPicPr>
            <p:nvPr/>
          </p:nvPicPr>
          <p:blipFill>
            <a:blip r:embed="rId9" cstate="hqprint"/>
            <a:stretch>
              <a:fillRect/>
            </a:stretch>
          </p:blipFill>
          <p:spPr>
            <a:xfrm>
              <a:off x="7200" y="5411"/>
              <a:ext cx="357" cy="377"/>
            </a:xfrm>
            <a:prstGeom prst="rect">
              <a:avLst/>
            </a:prstGeom>
          </p:spPr>
        </p:pic>
        <p:pic>
          <p:nvPicPr>
            <p:cNvPr id="10" name="图片 9"/>
            <p:cNvPicPr>
              <a:picLocks noChangeAspect="1"/>
            </p:cNvPicPr>
            <p:nvPr/>
          </p:nvPicPr>
          <p:blipFill>
            <a:blip r:embed="rId10" cstate="hqprint"/>
            <a:stretch>
              <a:fillRect/>
            </a:stretch>
          </p:blipFill>
          <p:spPr>
            <a:xfrm>
              <a:off x="7541" y="5298"/>
              <a:ext cx="426" cy="251"/>
            </a:xfrm>
            <a:prstGeom prst="rect">
              <a:avLst/>
            </a:prstGeom>
          </p:spPr>
        </p:pic>
        <p:pic>
          <p:nvPicPr>
            <p:cNvPr id="57" name="图片 56"/>
            <p:cNvPicPr>
              <a:picLocks noChangeAspect="1"/>
            </p:cNvPicPr>
            <p:nvPr/>
          </p:nvPicPr>
          <p:blipFill>
            <a:blip r:embed="rId11" cstate="hqprint"/>
            <a:srcRect/>
            <a:stretch>
              <a:fillRect/>
            </a:stretch>
          </p:blipFill>
          <p:spPr>
            <a:xfrm>
              <a:off x="7881" y="5411"/>
              <a:ext cx="637" cy="317"/>
            </a:xfrm>
            <a:prstGeom prst="rect">
              <a:avLst/>
            </a:prstGeom>
          </p:spPr>
        </p:pic>
        <p:pic>
          <p:nvPicPr>
            <p:cNvPr id="58" name="图片 57"/>
            <p:cNvPicPr>
              <a:picLocks noChangeAspect="1"/>
            </p:cNvPicPr>
            <p:nvPr/>
          </p:nvPicPr>
          <p:blipFill>
            <a:blip r:embed="rId12" cstate="hqprint"/>
            <a:stretch>
              <a:fillRect/>
            </a:stretch>
          </p:blipFill>
          <p:spPr>
            <a:xfrm>
              <a:off x="8108" y="5003"/>
              <a:ext cx="530" cy="340"/>
            </a:xfrm>
            <a:prstGeom prst="rect">
              <a:avLst/>
            </a:prstGeom>
          </p:spPr>
        </p:pic>
        <p:pic>
          <p:nvPicPr>
            <p:cNvPr id="59" name="图片 58"/>
            <p:cNvPicPr>
              <a:picLocks noChangeAspect="1"/>
            </p:cNvPicPr>
            <p:nvPr/>
          </p:nvPicPr>
          <p:blipFill>
            <a:blip r:embed="rId13" cstate="hqprint"/>
            <a:stretch>
              <a:fillRect/>
            </a:stretch>
          </p:blipFill>
          <p:spPr>
            <a:xfrm>
              <a:off x="8638" y="5286"/>
              <a:ext cx="300" cy="263"/>
            </a:xfrm>
            <a:prstGeom prst="rect">
              <a:avLst/>
            </a:prstGeom>
          </p:spPr>
        </p:pic>
        <p:pic>
          <p:nvPicPr>
            <p:cNvPr id="62" name="图片 61"/>
            <p:cNvPicPr>
              <a:picLocks noChangeAspect="1"/>
            </p:cNvPicPr>
            <p:nvPr/>
          </p:nvPicPr>
          <p:blipFill>
            <a:blip r:embed="rId14" cstate="hqprint"/>
            <a:stretch>
              <a:fillRect/>
            </a:stretch>
          </p:blipFill>
          <p:spPr>
            <a:xfrm>
              <a:off x="8675" y="5828"/>
              <a:ext cx="530" cy="296"/>
            </a:xfrm>
            <a:prstGeom prst="rect">
              <a:avLst/>
            </a:prstGeom>
          </p:spPr>
        </p:pic>
        <p:pic>
          <p:nvPicPr>
            <p:cNvPr id="63" name="图片 62"/>
            <p:cNvPicPr>
              <a:picLocks noChangeAspect="1"/>
            </p:cNvPicPr>
            <p:nvPr/>
          </p:nvPicPr>
          <p:blipFill>
            <a:blip r:embed="rId15" cstate="hqprint"/>
            <a:stretch>
              <a:fillRect/>
            </a:stretch>
          </p:blipFill>
          <p:spPr>
            <a:xfrm>
              <a:off x="9242" y="5225"/>
              <a:ext cx="526" cy="362"/>
            </a:xfrm>
            <a:prstGeom prst="rect">
              <a:avLst/>
            </a:prstGeom>
          </p:spPr>
        </p:pic>
        <p:pic>
          <p:nvPicPr>
            <p:cNvPr id="64" name="Picture 3"/>
            <p:cNvPicPr>
              <a:picLocks noChangeAspect="1" noChangeArrowheads="1"/>
            </p:cNvPicPr>
            <p:nvPr/>
          </p:nvPicPr>
          <p:blipFill>
            <a:blip r:embed="rId16" cstate="print"/>
            <a:srcRect/>
            <a:stretch>
              <a:fillRect/>
            </a:stretch>
          </p:blipFill>
          <p:spPr bwMode="auto">
            <a:xfrm>
              <a:off x="9809" y="5449"/>
              <a:ext cx="622" cy="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17" cstate="hqprint"/>
            <a:stretch>
              <a:fillRect/>
            </a:stretch>
          </p:blipFill>
          <p:spPr>
            <a:xfrm>
              <a:off x="9242" y="5788"/>
              <a:ext cx="776" cy="295"/>
            </a:xfrm>
            <a:prstGeom prst="rect">
              <a:avLst/>
            </a:prstGeom>
          </p:spPr>
        </p:pic>
        <p:pic>
          <p:nvPicPr>
            <p:cNvPr id="66" name="图片 65"/>
            <p:cNvPicPr>
              <a:picLocks noChangeAspect="1"/>
            </p:cNvPicPr>
            <p:nvPr/>
          </p:nvPicPr>
          <p:blipFill>
            <a:blip r:embed="rId18" cstate="hqprint"/>
            <a:stretch>
              <a:fillRect/>
            </a:stretch>
          </p:blipFill>
          <p:spPr>
            <a:xfrm>
              <a:off x="10035" y="5728"/>
              <a:ext cx="633" cy="386"/>
            </a:xfrm>
            <a:prstGeom prst="rect">
              <a:avLst/>
            </a:prstGeom>
          </p:spPr>
        </p:pic>
        <p:pic>
          <p:nvPicPr>
            <p:cNvPr id="69" name="图片 68"/>
            <p:cNvPicPr>
              <a:picLocks noChangeAspect="1"/>
            </p:cNvPicPr>
            <p:nvPr/>
          </p:nvPicPr>
          <p:blipFill>
            <a:blip r:embed="rId19" cstate="hqprint"/>
            <a:stretch>
              <a:fillRect/>
            </a:stretch>
          </p:blipFill>
          <p:spPr>
            <a:xfrm>
              <a:off x="10716" y="5728"/>
              <a:ext cx="533" cy="391"/>
            </a:xfrm>
            <a:prstGeom prst="rect">
              <a:avLst/>
            </a:prstGeom>
          </p:spPr>
        </p:pic>
        <p:pic>
          <p:nvPicPr>
            <p:cNvPr id="70" name="Picture 11"/>
            <p:cNvPicPr>
              <a:picLocks noChangeAspect="1" noChangeArrowheads="1"/>
            </p:cNvPicPr>
            <p:nvPr/>
          </p:nvPicPr>
          <p:blipFill>
            <a:blip r:embed="rId20" cstate="email"/>
            <a:srcRect/>
            <a:stretch>
              <a:fillRect/>
            </a:stretch>
          </p:blipFill>
          <p:spPr bwMode="auto">
            <a:xfrm>
              <a:off x="10540" y="6205"/>
              <a:ext cx="884" cy="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图片 70"/>
            <p:cNvPicPr>
              <a:picLocks noChangeAspect="1"/>
            </p:cNvPicPr>
            <p:nvPr/>
          </p:nvPicPr>
          <p:blipFill>
            <a:blip r:embed="rId21" cstate="hqprint"/>
            <a:stretch>
              <a:fillRect/>
            </a:stretch>
          </p:blipFill>
          <p:spPr>
            <a:xfrm>
              <a:off x="10716" y="6772"/>
              <a:ext cx="607" cy="493"/>
            </a:xfrm>
            <a:prstGeom prst="rect">
              <a:avLst/>
            </a:prstGeom>
          </p:spPr>
        </p:pic>
        <p:pic>
          <p:nvPicPr>
            <p:cNvPr id="72" name="图片 71"/>
            <p:cNvPicPr>
              <a:picLocks noChangeAspect="1"/>
            </p:cNvPicPr>
            <p:nvPr/>
          </p:nvPicPr>
          <p:blipFill>
            <a:blip r:embed="rId22" cstate="hqprint"/>
            <a:stretch>
              <a:fillRect/>
            </a:stretch>
          </p:blipFill>
          <p:spPr>
            <a:xfrm>
              <a:off x="10829" y="5322"/>
              <a:ext cx="870" cy="320"/>
            </a:xfrm>
            <a:prstGeom prst="rect">
              <a:avLst/>
            </a:prstGeom>
          </p:spPr>
        </p:pic>
        <p:pic>
          <p:nvPicPr>
            <p:cNvPr id="73" name="Picture 77" descr="6a22e824857549208744f90e">
              <a:hlinkClick r:id="rId23"/>
            </p:cNvPr>
            <p:cNvPicPr>
              <a:picLocks noChangeAspect="1" noChangeArrowheads="1"/>
            </p:cNvPicPr>
            <p:nvPr/>
          </p:nvPicPr>
          <p:blipFill>
            <a:blip r:embed="rId24" cstate="email">
              <a:clrChange>
                <a:clrFrom>
                  <a:srgbClr val="E6E5E1"/>
                </a:clrFrom>
                <a:clrTo>
                  <a:srgbClr val="E6E5E1">
                    <a:alpha val="0"/>
                  </a:srgbClr>
                </a:clrTo>
              </a:clrChange>
            </a:blip>
            <a:srcRect/>
            <a:stretch>
              <a:fillRect/>
            </a:stretch>
          </p:blipFill>
          <p:spPr bwMode="auto">
            <a:xfrm>
              <a:off x="10602" y="4868"/>
              <a:ext cx="454" cy="3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图片 73"/>
            <p:cNvPicPr>
              <a:picLocks noChangeAspect="1"/>
            </p:cNvPicPr>
            <p:nvPr/>
          </p:nvPicPr>
          <p:blipFill>
            <a:blip r:embed="rId25" cstate="hqprint"/>
            <a:stretch>
              <a:fillRect/>
            </a:stretch>
          </p:blipFill>
          <p:spPr>
            <a:xfrm>
              <a:off x="11056" y="4504"/>
              <a:ext cx="524" cy="436"/>
            </a:xfrm>
            <a:prstGeom prst="rect">
              <a:avLst/>
            </a:prstGeom>
          </p:spPr>
        </p:pic>
        <p:pic>
          <p:nvPicPr>
            <p:cNvPr id="75" name="图片 74"/>
            <p:cNvPicPr>
              <a:picLocks noChangeAspect="1"/>
            </p:cNvPicPr>
            <p:nvPr/>
          </p:nvPicPr>
          <p:blipFill>
            <a:blip r:embed="rId26" cstate="hqprint"/>
            <a:stretch>
              <a:fillRect/>
            </a:stretch>
          </p:blipFill>
          <p:spPr>
            <a:xfrm>
              <a:off x="10685" y="4038"/>
              <a:ext cx="1267" cy="284"/>
            </a:xfrm>
            <a:prstGeom prst="rect">
              <a:avLst/>
            </a:prstGeom>
          </p:spPr>
        </p:pic>
        <p:pic>
          <p:nvPicPr>
            <p:cNvPr id="76" name="图片 75"/>
            <p:cNvPicPr>
              <a:picLocks noChangeAspect="1"/>
            </p:cNvPicPr>
            <p:nvPr/>
          </p:nvPicPr>
          <p:blipFill>
            <a:blip r:embed="rId27" cstate="hqprint"/>
            <a:stretch>
              <a:fillRect/>
            </a:stretch>
          </p:blipFill>
          <p:spPr>
            <a:xfrm>
              <a:off x="8909" y="4294"/>
              <a:ext cx="263" cy="713"/>
            </a:xfrm>
            <a:prstGeom prst="rect">
              <a:avLst/>
            </a:prstGeom>
          </p:spPr>
        </p:pic>
        <p:pic>
          <p:nvPicPr>
            <p:cNvPr id="77" name="图片 76"/>
            <p:cNvPicPr>
              <a:picLocks noChangeAspect="1"/>
            </p:cNvPicPr>
            <p:nvPr/>
          </p:nvPicPr>
          <p:blipFill>
            <a:blip r:embed="rId28" cstate="hqprint"/>
            <a:stretch>
              <a:fillRect/>
            </a:stretch>
          </p:blipFill>
          <p:spPr>
            <a:xfrm>
              <a:off x="10540" y="3597"/>
              <a:ext cx="447" cy="380"/>
            </a:xfrm>
            <a:prstGeom prst="rect">
              <a:avLst/>
            </a:prstGeom>
          </p:spPr>
        </p:pic>
        <p:pic>
          <p:nvPicPr>
            <p:cNvPr id="80" name="Picture 2"/>
            <p:cNvPicPr>
              <a:picLocks noChangeAspect="1" noChangeArrowheads="1"/>
            </p:cNvPicPr>
            <p:nvPr/>
          </p:nvPicPr>
          <p:blipFill>
            <a:blip r:embed="rId29" cstate="email"/>
            <a:srcRect/>
            <a:stretch>
              <a:fillRect/>
            </a:stretch>
          </p:blipFill>
          <p:spPr bwMode="auto">
            <a:xfrm>
              <a:off x="3911" y="7657"/>
              <a:ext cx="1221" cy="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6"/>
            <p:cNvPicPr>
              <a:picLocks noChangeAspect="1" noChangeArrowheads="1"/>
            </p:cNvPicPr>
            <p:nvPr/>
          </p:nvPicPr>
          <p:blipFill>
            <a:blip r:embed="rId30" cstate="print"/>
            <a:srcRect/>
            <a:stretch>
              <a:fillRect/>
            </a:stretch>
          </p:blipFill>
          <p:spPr bwMode="auto">
            <a:xfrm>
              <a:off x="9172" y="3155"/>
              <a:ext cx="467" cy="318"/>
            </a:xfrm>
            <a:prstGeom prst="rect">
              <a:avLst/>
            </a:prstGeom>
            <a:noFill/>
            <a:ln w="9525">
              <a:noFill/>
              <a:miter lim="800000"/>
              <a:headEnd/>
              <a:tailEnd/>
            </a:ln>
            <a:effectLst/>
          </p:spPr>
        </p:pic>
        <p:pic>
          <p:nvPicPr>
            <p:cNvPr id="1045" name="Picture 21" descr="E:\广汽传祺\开拓系\汽车商标\奇瑞.png"/>
            <p:cNvPicPr>
              <a:picLocks noChangeAspect="1" noChangeArrowheads="1"/>
            </p:cNvPicPr>
            <p:nvPr/>
          </p:nvPicPr>
          <p:blipFill>
            <a:blip r:embed="rId31" cstate="email"/>
            <a:srcRect/>
            <a:stretch>
              <a:fillRect/>
            </a:stretch>
          </p:blipFill>
          <p:spPr bwMode="auto">
            <a:xfrm>
              <a:off x="7200" y="3029"/>
              <a:ext cx="771" cy="443"/>
            </a:xfrm>
            <a:prstGeom prst="rect">
              <a:avLst/>
            </a:prstGeom>
            <a:noFill/>
            <a:extLst>
              <a:ext uri="{909E8E84-426E-40DD-AFC4-6F175D3DCCD1}">
                <a14:hiddenFill xmlns:a14="http://schemas.microsoft.com/office/drawing/2010/main">
                  <a:solidFill>
                    <a:srgbClr val="FFFFFF"/>
                  </a:solidFill>
                </a14:hiddenFill>
              </a:ext>
            </a:extLst>
          </p:spPr>
        </p:pic>
        <p:pic>
          <p:nvPicPr>
            <p:cNvPr id="82" name="图片 81" descr="图片9.jpg"/>
            <p:cNvPicPr>
              <a:picLocks noChangeAspect="1"/>
            </p:cNvPicPr>
            <p:nvPr/>
          </p:nvPicPr>
          <p:blipFill>
            <a:blip r:embed="rId32"/>
            <a:stretch>
              <a:fillRect/>
            </a:stretch>
          </p:blipFill>
          <p:spPr>
            <a:xfrm>
              <a:off x="5840" y="1669"/>
              <a:ext cx="524" cy="422"/>
            </a:xfrm>
            <a:prstGeom prst="rect">
              <a:avLst/>
            </a:prstGeom>
          </p:spPr>
        </p:pic>
        <p:pic>
          <p:nvPicPr>
            <p:cNvPr id="83" name="Picture 81" descr="id=PjTzPj0zr0&amp;gp=402&amp;time=nHcLPWczPH6dns">
              <a:hlinkClick r:id="rId33"/>
            </p:cNvPr>
            <p:cNvPicPr>
              <a:picLocks noChangeAspect="1" noChangeArrowheads="1"/>
            </p:cNvPicPr>
            <p:nvPr/>
          </p:nvPicPr>
          <p:blipFill>
            <a:blip r:embed="rId34" cstate="email">
              <a:clrChange>
                <a:clrFrom>
                  <a:srgbClr val="F9FFFF"/>
                </a:clrFrom>
                <a:clrTo>
                  <a:srgbClr val="F9FFFF">
                    <a:alpha val="0"/>
                  </a:srgbClr>
                </a:clrTo>
              </a:clrChange>
            </a:blip>
            <a:srcRect/>
            <a:stretch>
              <a:fillRect/>
            </a:stretch>
          </p:blipFill>
          <p:spPr bwMode="auto">
            <a:xfrm>
              <a:off x="6470" y="1632"/>
              <a:ext cx="532" cy="4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35" cstate="hqprint"/>
            <a:stretch>
              <a:fillRect/>
            </a:stretch>
          </p:blipFill>
          <p:spPr>
            <a:xfrm>
              <a:off x="6975" y="1669"/>
              <a:ext cx="755" cy="310"/>
            </a:xfrm>
            <a:prstGeom prst="rect">
              <a:avLst/>
            </a:prstGeom>
          </p:spPr>
        </p:pic>
        <p:pic>
          <p:nvPicPr>
            <p:cNvPr id="85" name="Picture 2"/>
            <p:cNvPicPr>
              <a:picLocks noChangeAspect="1" noChangeArrowheads="1"/>
            </p:cNvPicPr>
            <p:nvPr/>
          </p:nvPicPr>
          <p:blipFill>
            <a:blip r:embed="rId36" cstate="email"/>
            <a:srcRect/>
            <a:stretch>
              <a:fillRect/>
            </a:stretch>
          </p:blipFill>
          <p:spPr bwMode="auto">
            <a:xfrm>
              <a:off x="6975" y="2363"/>
              <a:ext cx="421"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圆角矩形标注 73"/>
            <p:cNvSpPr/>
            <p:nvPr/>
          </p:nvSpPr>
          <p:spPr bwMode="auto">
            <a:xfrm>
              <a:off x="7124" y="875"/>
              <a:ext cx="1720" cy="600"/>
            </a:xfrm>
            <a:prstGeom prst="wedgeRoundRectCallout">
              <a:avLst>
                <a:gd name="adj1" fmla="val 16569"/>
                <a:gd name="adj2" fmla="val 22566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defTabSz="914400" fontAlgn="base">
                <a:spcBef>
                  <a:spcPct val="0"/>
                </a:spcBef>
                <a:spcAft>
                  <a:spcPct val="0"/>
                </a:spcAft>
                <a:defRPr/>
              </a:pPr>
              <a:r>
                <a:rPr lang="zh-CN" altLang="en-US" sz="900" dirty="0">
                  <a:solidFill>
                    <a:prstClr val="black"/>
                  </a:solidFill>
                  <a:latin typeface="微软雅黑" panose="020B0503020204020204" pitchFamily="34" charset="-122"/>
                  <a:ea typeface="微软雅黑" panose="020B0503020204020204" pitchFamily="34" charset="-122"/>
                  <a:sym typeface="+mn-ea"/>
                </a:rPr>
                <a:t>候选地</a:t>
              </a:r>
              <a:endParaRPr lang="en-US" altLang="zh-CN" sz="900" dirty="0">
                <a:solidFill>
                  <a:prstClr val="black"/>
                </a:solidFill>
                <a:latin typeface="微软雅黑" panose="020B0503020204020204" pitchFamily="34" charset="-122"/>
                <a:ea typeface="微软雅黑" panose="020B0503020204020204" pitchFamily="34" charset="-122"/>
                <a:sym typeface="+mn-ea"/>
              </a:endParaRPr>
            </a:p>
          </p:txBody>
        </p:sp>
        <p:pic>
          <p:nvPicPr>
            <p:cNvPr id="92" name="图片 91"/>
            <p:cNvPicPr>
              <a:picLocks noChangeAspect="1"/>
            </p:cNvPicPr>
            <p:nvPr/>
          </p:nvPicPr>
          <p:blipFill>
            <a:blip r:embed="rId37" cstate="hqprint"/>
            <a:stretch>
              <a:fillRect/>
            </a:stretch>
          </p:blipFill>
          <p:spPr>
            <a:xfrm>
              <a:off x="8467" y="1739"/>
              <a:ext cx="377" cy="493"/>
            </a:xfrm>
            <a:prstGeom prst="rect">
              <a:avLst/>
            </a:prstGeom>
          </p:spPr>
        </p:pic>
        <p:pic>
          <p:nvPicPr>
            <p:cNvPr id="93" name="图片 92"/>
            <p:cNvPicPr>
              <a:picLocks noChangeAspect="1"/>
            </p:cNvPicPr>
            <p:nvPr/>
          </p:nvPicPr>
          <p:blipFill>
            <a:blip r:embed="rId38" cstate="hqprint"/>
            <a:stretch>
              <a:fillRect/>
            </a:stretch>
          </p:blipFill>
          <p:spPr>
            <a:xfrm>
              <a:off x="7335" y="2438"/>
              <a:ext cx="576" cy="411"/>
            </a:xfrm>
            <a:prstGeom prst="rect">
              <a:avLst/>
            </a:prstGeom>
          </p:spPr>
        </p:pic>
        <p:pic>
          <p:nvPicPr>
            <p:cNvPr id="94" name="Picture 2"/>
            <p:cNvPicPr>
              <a:picLocks noChangeAspect="1" noChangeArrowheads="1"/>
            </p:cNvPicPr>
            <p:nvPr/>
          </p:nvPicPr>
          <p:blipFill>
            <a:blip r:embed="rId29" cstate="email"/>
            <a:srcRect/>
            <a:stretch>
              <a:fillRect/>
            </a:stretch>
          </p:blipFill>
          <p:spPr bwMode="auto">
            <a:xfrm>
              <a:off x="8868" y="1803"/>
              <a:ext cx="771" cy="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 name="Picture 15"/>
            <p:cNvPicPr>
              <a:picLocks noChangeAspect="1" noChangeArrowheads="1"/>
            </p:cNvPicPr>
            <p:nvPr/>
          </p:nvPicPr>
          <p:blipFill>
            <a:blip r:embed="rId39" cstate="email"/>
            <a:srcRect/>
            <a:stretch>
              <a:fillRect/>
            </a:stretch>
          </p:blipFill>
          <p:spPr bwMode="auto">
            <a:xfrm>
              <a:off x="10112" y="1841"/>
              <a:ext cx="421" cy="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 name="Picture 37" descr="KIA_LOGO"/>
            <p:cNvPicPr>
              <a:picLocks noChangeAspect="1" noChangeArrowheads="1"/>
            </p:cNvPicPr>
            <p:nvPr/>
          </p:nvPicPr>
          <p:blipFill>
            <a:blip r:embed="rId40" cstate="email"/>
            <a:srcRect/>
            <a:stretch>
              <a:fillRect/>
            </a:stretch>
          </p:blipFill>
          <p:spPr bwMode="auto">
            <a:xfrm>
              <a:off x="8927" y="2402"/>
              <a:ext cx="551" cy="3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43" name="Picture 19" descr="E:\广汽传祺\开拓系\汽车商标\凯迪拉克.jpg"/>
            <p:cNvPicPr>
              <a:picLocks noChangeAspect="1" noChangeArrowheads="1"/>
            </p:cNvPicPr>
            <p:nvPr/>
          </p:nvPicPr>
          <p:blipFill>
            <a:blip r:embed="rId41" cstate="email"/>
            <a:srcRect/>
            <a:stretch>
              <a:fillRect/>
            </a:stretch>
          </p:blipFill>
          <p:spPr bwMode="auto">
            <a:xfrm>
              <a:off x="9582" y="2486"/>
              <a:ext cx="577" cy="432"/>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75" descr="上海通用别克"/>
            <p:cNvPicPr>
              <a:picLocks noChangeAspect="1" noChangeArrowheads="1"/>
            </p:cNvPicPr>
            <p:nvPr/>
          </p:nvPicPr>
          <p:blipFill>
            <a:blip r:embed="rId42" cstate="email">
              <a:clrChange>
                <a:clrFrom>
                  <a:srgbClr val="F9F9F9"/>
                </a:clrFrom>
                <a:clrTo>
                  <a:srgbClr val="F9F9F9">
                    <a:alpha val="0"/>
                  </a:srgbClr>
                </a:clrTo>
              </a:clrChange>
            </a:blip>
            <a:srcRect/>
            <a:stretch>
              <a:fillRect/>
            </a:stretch>
          </p:blipFill>
          <p:spPr bwMode="auto">
            <a:xfrm>
              <a:off x="10233" y="2462"/>
              <a:ext cx="435" cy="3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图片 98"/>
            <p:cNvPicPr>
              <a:picLocks noChangeAspect="1"/>
            </p:cNvPicPr>
            <p:nvPr/>
          </p:nvPicPr>
          <p:blipFill>
            <a:blip r:embed="rId43" cstate="hqprint"/>
            <a:stretch>
              <a:fillRect/>
            </a:stretch>
          </p:blipFill>
          <p:spPr>
            <a:xfrm>
              <a:off x="10851" y="2443"/>
              <a:ext cx="573" cy="406"/>
            </a:xfrm>
            <a:prstGeom prst="rect">
              <a:avLst/>
            </a:prstGeom>
          </p:spPr>
        </p:pic>
        <p:pic>
          <p:nvPicPr>
            <p:cNvPr id="1033" name="Picture 9" descr="E:\广汽传祺\开拓系\汽车商标\东风本田.png"/>
            <p:cNvPicPr>
              <a:picLocks noChangeAspect="1" noChangeArrowheads="1"/>
            </p:cNvPicPr>
            <p:nvPr/>
          </p:nvPicPr>
          <p:blipFill>
            <a:blip r:embed="rId44" cstate="email"/>
            <a:srcRect/>
            <a:stretch>
              <a:fillRect/>
            </a:stretch>
          </p:blipFill>
          <p:spPr bwMode="auto">
            <a:xfrm>
              <a:off x="7786" y="1732"/>
              <a:ext cx="718" cy="359"/>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a:blip r:embed="rId45" cstate="hqprint"/>
            <a:stretch>
              <a:fillRect/>
            </a:stretch>
          </p:blipFill>
          <p:spPr>
            <a:xfrm>
              <a:off x="8844" y="3483"/>
              <a:ext cx="454" cy="407"/>
            </a:xfrm>
            <a:prstGeom prst="rect">
              <a:avLst/>
            </a:prstGeom>
          </p:spPr>
        </p:pic>
        <p:pic>
          <p:nvPicPr>
            <p:cNvPr id="11" name="图片 10"/>
            <p:cNvPicPr>
              <a:picLocks noChangeAspect="1"/>
            </p:cNvPicPr>
            <p:nvPr/>
          </p:nvPicPr>
          <p:blipFill>
            <a:blip r:embed="rId46" cstate="hqprint"/>
            <a:stretch>
              <a:fillRect/>
            </a:stretch>
          </p:blipFill>
          <p:spPr>
            <a:xfrm>
              <a:off x="8901" y="3977"/>
              <a:ext cx="451" cy="280"/>
            </a:xfrm>
            <a:prstGeom prst="rect">
              <a:avLst/>
            </a:prstGeom>
          </p:spPr>
        </p:pic>
        <p:pic>
          <p:nvPicPr>
            <p:cNvPr id="12" name="图片 11"/>
            <p:cNvPicPr>
              <a:picLocks noChangeAspect="1"/>
            </p:cNvPicPr>
            <p:nvPr/>
          </p:nvPicPr>
          <p:blipFill>
            <a:blip r:embed="rId47" cstate="hqprint"/>
            <a:stretch>
              <a:fillRect/>
            </a:stretch>
          </p:blipFill>
          <p:spPr>
            <a:xfrm>
              <a:off x="9421" y="1908"/>
              <a:ext cx="347" cy="352"/>
            </a:xfrm>
            <a:prstGeom prst="rect">
              <a:avLst/>
            </a:prstGeom>
          </p:spPr>
        </p:pic>
        <p:pic>
          <p:nvPicPr>
            <p:cNvPr id="14" name="图片 13"/>
            <p:cNvPicPr>
              <a:picLocks noChangeAspect="1"/>
            </p:cNvPicPr>
            <p:nvPr/>
          </p:nvPicPr>
          <p:blipFill>
            <a:blip r:embed="rId48" cstate="hqprint"/>
            <a:stretch>
              <a:fillRect/>
            </a:stretch>
          </p:blipFill>
          <p:spPr>
            <a:xfrm>
              <a:off x="9751" y="1895"/>
              <a:ext cx="408" cy="394"/>
            </a:xfrm>
            <a:prstGeom prst="rect">
              <a:avLst/>
            </a:prstGeom>
          </p:spPr>
        </p:pic>
        <p:pic>
          <p:nvPicPr>
            <p:cNvPr id="15" name="图片 14"/>
            <p:cNvPicPr>
              <a:picLocks noChangeAspect="1"/>
            </p:cNvPicPr>
            <p:nvPr/>
          </p:nvPicPr>
          <p:blipFill>
            <a:blip r:embed="rId49" cstate="hqprint"/>
            <a:stretch>
              <a:fillRect/>
            </a:stretch>
          </p:blipFill>
          <p:spPr>
            <a:xfrm>
              <a:off x="8504" y="2540"/>
              <a:ext cx="434" cy="238"/>
            </a:xfrm>
            <a:prstGeom prst="rect">
              <a:avLst/>
            </a:prstGeom>
          </p:spPr>
        </p:pic>
        <p:pic>
          <p:nvPicPr>
            <p:cNvPr id="16" name="图片 15"/>
            <p:cNvPicPr>
              <a:picLocks noChangeAspect="1"/>
            </p:cNvPicPr>
            <p:nvPr/>
          </p:nvPicPr>
          <p:blipFill>
            <a:blip r:embed="rId50" cstate="hqprint"/>
            <a:stretch>
              <a:fillRect/>
            </a:stretch>
          </p:blipFill>
          <p:spPr>
            <a:xfrm>
              <a:off x="7279" y="1952"/>
              <a:ext cx="688" cy="280"/>
            </a:xfrm>
            <a:prstGeom prst="rect">
              <a:avLst/>
            </a:prstGeom>
          </p:spPr>
        </p:pic>
      </p:grpSp>
      <p:sp>
        <p:nvSpPr>
          <p:cNvPr id="7" name="矩形 6"/>
          <p:cNvSpPr/>
          <p:nvPr/>
        </p:nvSpPr>
        <p:spPr>
          <a:xfrm>
            <a:off x="45569" y="3890576"/>
            <a:ext cx="8986520" cy="1129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标注候选地</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一公里</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内的</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4S</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店品牌，</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汽车品牌</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放在对应厂房上</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，汽车</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参考附件；</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0" name="Picture 2"/>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4804793" y="2280970"/>
            <a:ext cx="371569" cy="134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a:extLst>
              <a:ext uri="{FF2B5EF4-FFF2-40B4-BE49-F238E27FC236}">
                <a16:creationId xmlns:a16="http://schemas.microsoft.com/office/drawing/2014/main" id="{87D1BBA6-594D-3404-AFC2-ED0E3881ADEB}"/>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006538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745" y="585380"/>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25" name="矩形 24"/>
          <p:cNvSpPr/>
          <p:nvPr/>
        </p:nvSpPr>
        <p:spPr>
          <a:xfrm>
            <a:off x="1867057" y="637845"/>
            <a:ext cx="1529542" cy="263353"/>
          </a:xfrm>
          <a:prstGeom prst="rect">
            <a:avLst/>
          </a:prstGeom>
        </p:spPr>
        <p:txBody>
          <a:bodyPr wrap="none" lIns="77925" tIns="38963" rIns="77925" bIns="38963">
            <a:spAutoFit/>
          </a:bodyPr>
          <a:lstStyle/>
          <a:p>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候选地具体描述</a:t>
            </a:r>
            <a:r>
              <a:rPr lang="zh-CN" altLang="en-US"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endParaRPr>
          </a:p>
        </p:txBody>
      </p:sp>
      <p:graphicFrame>
        <p:nvGraphicFramePr>
          <p:cNvPr id="53" name="表格 52"/>
          <p:cNvGraphicFramePr>
            <a:graphicFrameLocks noGrp="1"/>
          </p:cNvGraphicFramePr>
          <p:nvPr>
            <p:custDataLst>
              <p:tags r:id="rId1"/>
            </p:custDataLst>
          </p:nvPr>
        </p:nvGraphicFramePr>
        <p:xfrm>
          <a:off x="35560" y="4083685"/>
          <a:ext cx="8902700" cy="942975"/>
        </p:xfrm>
        <a:graphic>
          <a:graphicData uri="http://schemas.openxmlformats.org/drawingml/2006/table">
            <a:tbl>
              <a:tblPr firstRow="1" bandRow="1">
                <a:tableStyleId>{5C22544A-7EE6-4342-B048-85BDC9FD1C3A}</a:tableStyleId>
              </a:tblPr>
              <a:tblGrid>
                <a:gridCol w="1780540">
                  <a:extLst>
                    <a:ext uri="{9D8B030D-6E8A-4147-A177-3AD203B41FA5}">
                      <a16:colId xmlns:a16="http://schemas.microsoft.com/office/drawing/2014/main" val="20000"/>
                    </a:ext>
                  </a:extLst>
                </a:gridCol>
                <a:gridCol w="1780540">
                  <a:extLst>
                    <a:ext uri="{9D8B030D-6E8A-4147-A177-3AD203B41FA5}">
                      <a16:colId xmlns:a16="http://schemas.microsoft.com/office/drawing/2014/main" val="20001"/>
                    </a:ext>
                  </a:extLst>
                </a:gridCol>
                <a:gridCol w="1780540">
                  <a:extLst>
                    <a:ext uri="{9D8B030D-6E8A-4147-A177-3AD203B41FA5}">
                      <a16:colId xmlns:a16="http://schemas.microsoft.com/office/drawing/2014/main" val="20002"/>
                    </a:ext>
                  </a:extLst>
                </a:gridCol>
                <a:gridCol w="1780540">
                  <a:extLst>
                    <a:ext uri="{9D8B030D-6E8A-4147-A177-3AD203B41FA5}">
                      <a16:colId xmlns:a16="http://schemas.microsoft.com/office/drawing/2014/main" val="20003"/>
                    </a:ext>
                  </a:extLst>
                </a:gridCol>
                <a:gridCol w="1780540">
                  <a:extLst>
                    <a:ext uri="{9D8B030D-6E8A-4147-A177-3AD203B41FA5}">
                      <a16:colId xmlns:a16="http://schemas.microsoft.com/office/drawing/2014/main" val="20004"/>
                    </a:ext>
                  </a:extLst>
                </a:gridCol>
              </a:tblGrid>
              <a:tr h="283845">
                <a:tc gridSpan="5">
                  <a:txBody>
                    <a:bodyPr/>
                    <a:lstStyle>
                      <a:defPPr>
                        <a:defRPr lang="zh-CN"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r>
                        <a:rPr lang="zh-CN" altLang="en-US" sz="1400" dirty="0">
                          <a:solidFill>
                            <a:schemeClr val="tx1"/>
                          </a:solidFill>
                          <a:latin typeface="微软雅黑" panose="020B0503020204020204" pitchFamily="34" charset="-122"/>
                          <a:ea typeface="微软雅黑" panose="020B0503020204020204" pitchFamily="34" charset="-122"/>
                        </a:rPr>
                        <a:t>候选地其他配套信息</a:t>
                      </a:r>
                    </a:p>
                  </a:txBody>
                  <a:tcPr marL="91428" marR="91428" marT="34285" marB="342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5242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现有电容量</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电容是否可增</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可增电容至</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停车位</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可安装快充桩个数</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70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24" name="TextBox 1"/>
          <p:cNvSpPr txBox="1"/>
          <p:nvPr/>
        </p:nvSpPr>
        <p:spPr>
          <a:xfrm>
            <a:off x="59690" y="851992"/>
            <a:ext cx="8523605" cy="263525"/>
          </a:xfrm>
          <a:prstGeom prst="rect">
            <a:avLst/>
          </a:prstGeom>
          <a:noFill/>
        </p:spPr>
        <p:txBody>
          <a:bodyPr wrap="square" lIns="77925" tIns="38963" rIns="77925" bIns="38963" rtlCol="0">
            <a:spAutoFit/>
          </a:bodyPr>
          <a:lstStyle/>
          <a:p>
            <a:r>
              <a:rPr lang="zh-CN" altLang="en-US" sz="1200" b="1"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候选址一：平面图</a:t>
            </a:r>
            <a:endParaRPr lang="zh-CN" altLang="en-US" sz="1200" dirty="0">
              <a:solidFill>
                <a:prstClr val="black"/>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04825" y="612101"/>
            <a:ext cx="8449508" cy="3531086"/>
            <a:chOff x="4007" y="-7134"/>
            <a:chExt cx="15626" cy="6531"/>
          </a:xfrm>
        </p:grpSpPr>
        <p:cxnSp>
          <p:nvCxnSpPr>
            <p:cNvPr id="50" name="直接连接符 49"/>
            <p:cNvCxnSpPr/>
            <p:nvPr/>
          </p:nvCxnSpPr>
          <p:spPr>
            <a:xfrm flipH="1">
              <a:off x="4050" y="-5668"/>
              <a:ext cx="1028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4007" y="-6206"/>
              <a:ext cx="1417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0332" y="-6189"/>
              <a:ext cx="1985" cy="624"/>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ea typeface="微软雅黑" panose="020B0503020204020204" pitchFamily="34" charset="-122"/>
                  <a:cs typeface="+mn-ea"/>
                  <a:sym typeface="+mn-lt"/>
                </a:rPr>
                <a:t>康宁路</a:t>
              </a:r>
            </a:p>
          </p:txBody>
        </p:sp>
        <p:cxnSp>
          <p:nvCxnSpPr>
            <p:cNvPr id="55" name="直接连接符 54"/>
            <p:cNvCxnSpPr/>
            <p:nvPr/>
          </p:nvCxnSpPr>
          <p:spPr>
            <a:xfrm>
              <a:off x="14287" y="-5706"/>
              <a:ext cx="17"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5364" y="-5751"/>
              <a:ext cx="0"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4460" y="-4616"/>
              <a:ext cx="610" cy="1991"/>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ea typeface="微软雅黑" panose="020B0503020204020204" pitchFamily="34" charset="-122"/>
                  <a:cs typeface="+mn-ea"/>
                  <a:sym typeface="+mn-lt"/>
                </a:rPr>
                <a:t>内部道路</a:t>
              </a:r>
            </a:p>
          </p:txBody>
        </p:sp>
        <p:cxnSp>
          <p:nvCxnSpPr>
            <p:cNvPr id="58" name="直接连接符 57"/>
            <p:cNvCxnSpPr/>
            <p:nvPr/>
          </p:nvCxnSpPr>
          <p:spPr>
            <a:xfrm flipH="1">
              <a:off x="15339" y="-5722"/>
              <a:ext cx="299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162" y="-5130"/>
              <a:ext cx="2598"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sp>
          <p:nvSpPr>
            <p:cNvPr id="60" name="矩形 59"/>
            <p:cNvSpPr/>
            <p:nvPr/>
          </p:nvSpPr>
          <p:spPr>
            <a:xfrm>
              <a:off x="15818" y="-5136"/>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pic>
          <p:nvPicPr>
            <p:cNvPr id="61" name="图片 60"/>
            <p:cNvPicPr>
              <a:picLocks noChangeAspect="1"/>
            </p:cNvPicPr>
            <p:nvPr/>
          </p:nvPicPr>
          <p:blipFill>
            <a:blip r:embed="rId3"/>
            <a:stretch>
              <a:fillRect/>
            </a:stretch>
          </p:blipFill>
          <p:spPr>
            <a:xfrm>
              <a:off x="5502" y="-4957"/>
              <a:ext cx="1937" cy="1382"/>
            </a:xfrm>
            <a:prstGeom prst="rect">
              <a:avLst/>
            </a:prstGeom>
          </p:spPr>
        </p:pic>
        <p:pic>
          <p:nvPicPr>
            <p:cNvPr id="62" name="Picture 37" descr="KIA_LOGO"/>
            <p:cNvPicPr>
              <a:picLocks noChangeAspect="1" noChangeArrowheads="1"/>
            </p:cNvPicPr>
            <p:nvPr/>
          </p:nvPicPr>
          <p:blipFill>
            <a:blip r:embed="rId4" cstate="email"/>
            <a:srcRect/>
            <a:stretch>
              <a:fillRect/>
            </a:stretch>
          </p:blipFill>
          <p:spPr bwMode="auto">
            <a:xfrm>
              <a:off x="16273" y="-4977"/>
              <a:ext cx="1373" cy="7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1852" y="-5130"/>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pic>
          <p:nvPicPr>
            <p:cNvPr id="64" name="图片 63"/>
            <p:cNvPicPr>
              <a:picLocks noChangeAspect="1"/>
            </p:cNvPicPr>
            <p:nvPr/>
          </p:nvPicPr>
          <p:blipFill>
            <a:blip r:embed="rId5" cstate="hqprint"/>
            <a:stretch>
              <a:fillRect/>
            </a:stretch>
          </p:blipFill>
          <p:spPr>
            <a:xfrm>
              <a:off x="12354" y="-5005"/>
              <a:ext cx="1125" cy="617"/>
            </a:xfrm>
            <a:prstGeom prst="rect">
              <a:avLst/>
            </a:prstGeom>
          </p:spPr>
        </p:pic>
        <p:sp>
          <p:nvSpPr>
            <p:cNvPr id="65" name="矩形 64"/>
            <p:cNvSpPr/>
            <p:nvPr/>
          </p:nvSpPr>
          <p:spPr>
            <a:xfrm>
              <a:off x="9386" y="-5130"/>
              <a:ext cx="2194"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cxnSp>
          <p:nvCxnSpPr>
            <p:cNvPr id="66" name="直接连接符 65"/>
            <p:cNvCxnSpPr/>
            <p:nvPr/>
          </p:nvCxnSpPr>
          <p:spPr>
            <a:xfrm>
              <a:off x="9386" y="-5524"/>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562" y="-5502"/>
              <a:ext cx="0" cy="73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flipH="1">
              <a:off x="9386" y="-5260"/>
              <a:ext cx="2192" cy="0"/>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251" y="-3050"/>
              <a:ext cx="2329"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sp>
          <p:nvSpPr>
            <p:cNvPr id="72" name="矩形 71"/>
            <p:cNvSpPr/>
            <p:nvPr/>
          </p:nvSpPr>
          <p:spPr>
            <a:xfrm>
              <a:off x="9424" y="-3717"/>
              <a:ext cx="2122" cy="12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cxnSp>
          <p:nvCxnSpPr>
            <p:cNvPr id="73" name="直接箭头连接符 72"/>
            <p:cNvCxnSpPr/>
            <p:nvPr/>
          </p:nvCxnSpPr>
          <p:spPr>
            <a:xfrm flipV="1">
              <a:off x="11373" y="-5095"/>
              <a:ext cx="0" cy="2003"/>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9455" y="-3071"/>
              <a:ext cx="212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10367" y="-3840"/>
              <a:ext cx="1147" cy="505"/>
            </a:xfrm>
            <a:prstGeom prst="rect">
              <a:avLst/>
            </a:prstGeom>
          </p:spPr>
          <p:txBody>
            <a:bodyPr wrap="square">
              <a:spAutoFit/>
            </a:bodyPr>
            <a:lstStyle/>
            <a:p>
              <a:pPr defTabSz="914400">
                <a:lnSpc>
                  <a:spcPct val="130000"/>
                </a:lnSpc>
                <a:defRPr/>
              </a:pPr>
              <a:r>
                <a:rPr lang="en-US" altLang="zh-CN" sz="1000" dirty="0">
                  <a:solidFill>
                    <a:prstClr val="black"/>
                  </a:solidFill>
                  <a:latin typeface="微软雅黑" panose="020B0503020204020204" pitchFamily="34" charset="-122"/>
                  <a:ea typeface="微软雅黑" panose="020B0503020204020204" pitchFamily="34" charset="-122"/>
                </a:rPr>
                <a:t>20m</a:t>
              </a:r>
            </a:p>
          </p:txBody>
        </p:sp>
        <p:sp>
          <p:nvSpPr>
            <p:cNvPr id="76" name="圆角矩形标注 73"/>
            <p:cNvSpPr/>
            <p:nvPr/>
          </p:nvSpPr>
          <p:spPr bwMode="auto">
            <a:xfrm>
              <a:off x="7202" y="-5005"/>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销售面积</a:t>
              </a:r>
              <a:r>
                <a:rPr lang="en-US" altLang="zh-CN" sz="700" dirty="0">
                  <a:solidFill>
                    <a:prstClr val="black"/>
                  </a:solidFill>
                  <a:latin typeface="微软雅黑" panose="020B0503020204020204" pitchFamily="34" charset="-122"/>
                  <a:ea typeface="微软雅黑" panose="020B0503020204020204" pitchFamily="34" charset="-122"/>
                  <a:sym typeface="+mn-ea"/>
                </a:rPr>
                <a:t>380</a:t>
              </a:r>
              <a:r>
                <a:rPr lang="zh-CN" altLang="en-US" sz="700" dirty="0">
                  <a:solidFill>
                    <a:prstClr val="black"/>
                  </a:solidFill>
                  <a:latin typeface="微软雅黑" panose="020B0503020204020204" pitchFamily="34" charset="-122"/>
                  <a:ea typeface="微软雅黑" panose="020B0503020204020204" pitchFamily="34" charset="-122"/>
                  <a:sym typeface="+mn-ea"/>
                </a:rPr>
                <a:t>㎡</a:t>
              </a:r>
            </a:p>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层高</a:t>
              </a:r>
              <a:r>
                <a:rPr lang="en-US" altLang="zh-CN" sz="700" dirty="0">
                  <a:solidFill>
                    <a:prstClr val="black"/>
                  </a:solidFill>
                  <a:latin typeface="微软雅黑" panose="020B0503020204020204" pitchFamily="34" charset="-122"/>
                  <a:ea typeface="微软雅黑" panose="020B0503020204020204" pitchFamily="34" charset="-122"/>
                  <a:sym typeface="+mn-ea"/>
                </a:rPr>
                <a:t>7.9</a:t>
              </a:r>
              <a:r>
                <a:rPr lang="zh-CN" altLang="en-US" sz="700" dirty="0">
                  <a:solidFill>
                    <a:prstClr val="black"/>
                  </a:solidFill>
                  <a:latin typeface="微软雅黑" panose="020B0503020204020204" pitchFamily="34" charset="-122"/>
                  <a:ea typeface="微软雅黑" panose="020B0503020204020204" pitchFamily="34" charset="-122"/>
                  <a:sym typeface="+mn-ea"/>
                </a:rPr>
                <a:t>m，外高</a:t>
              </a:r>
              <a:r>
                <a:rPr lang="en-US" altLang="zh-CN" sz="700" dirty="0">
                  <a:solidFill>
                    <a:prstClr val="black"/>
                  </a:solidFill>
                  <a:latin typeface="微软雅黑" panose="020B0503020204020204" pitchFamily="34" charset="-122"/>
                  <a:ea typeface="微软雅黑" panose="020B0503020204020204" pitchFamily="34" charset="-122"/>
                  <a:sym typeface="+mn-ea"/>
                </a:rPr>
                <a:t>8.5m</a:t>
              </a:r>
            </a:p>
          </p:txBody>
        </p:sp>
        <p:sp>
          <p:nvSpPr>
            <p:cNvPr id="77" name="矩形 76"/>
            <p:cNvSpPr/>
            <p:nvPr/>
          </p:nvSpPr>
          <p:spPr>
            <a:xfrm>
              <a:off x="9249" y="-2470"/>
              <a:ext cx="2429" cy="1193"/>
            </a:xfrm>
            <a:prstGeom prst="rect">
              <a:avLst/>
            </a:prstGeom>
          </p:spPr>
          <p:txBody>
            <a:bodyPr wrap="square">
              <a:spAutoFit/>
            </a:bodyPr>
            <a:lstStyle/>
            <a:p>
              <a:pPr algn="ctr" defTabSz="635000">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售后面积：</a:t>
              </a:r>
            </a:p>
            <a:p>
              <a:pPr algn="ctr" defTabSz="635000">
                <a:lnSpc>
                  <a:spcPct val="150000"/>
                </a:lnSpc>
                <a:defRPr/>
              </a:pPr>
              <a:r>
                <a:rPr lang="en-US" altLang="zh-CN" sz="1200" dirty="0">
                  <a:solidFill>
                    <a:prstClr val="black"/>
                  </a:solidFill>
                  <a:latin typeface="微软雅黑" panose="020B0503020204020204" pitchFamily="34" charset="-122"/>
                  <a:ea typeface="微软雅黑" panose="020B0503020204020204" pitchFamily="34" charset="-122"/>
                </a:rPr>
                <a:t>350</a:t>
              </a:r>
              <a:r>
                <a:rPr lang="zh-CN" altLang="en-US" sz="1200" dirty="0">
                  <a:solidFill>
                    <a:prstClr val="black"/>
                  </a:solidFill>
                  <a:latin typeface="微软雅黑" panose="020B0503020204020204" pitchFamily="34" charset="-122"/>
                  <a:ea typeface="微软雅黑" panose="020B0503020204020204" pitchFamily="34" charset="-122"/>
                </a:rPr>
                <a:t>㎡</a:t>
              </a:r>
            </a:p>
          </p:txBody>
        </p:sp>
        <p:cxnSp>
          <p:nvCxnSpPr>
            <p:cNvPr id="78" name="直接连接符 77"/>
            <p:cNvCxnSpPr/>
            <p:nvPr/>
          </p:nvCxnSpPr>
          <p:spPr>
            <a:xfrm>
              <a:off x="9386" y="-5526"/>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0151" y="-5708"/>
              <a:ext cx="1338" cy="505"/>
            </a:xfrm>
            <a:prstGeom prst="rect">
              <a:avLst/>
            </a:prstGeom>
          </p:spPr>
          <p:txBody>
            <a:bodyPr wrap="square">
              <a:spAutoFit/>
            </a:bodyPr>
            <a:lstStyle/>
            <a:p>
              <a:pPr defTabSz="914400">
                <a:lnSpc>
                  <a:spcPct val="130000"/>
                </a:lnSpc>
                <a:defRPr/>
              </a:pPr>
              <a:r>
                <a:rPr lang="en-US" altLang="zh-CN" sz="1000" dirty="0">
                  <a:solidFill>
                    <a:prstClr val="black"/>
                  </a:solidFill>
                  <a:latin typeface="微软雅黑" panose="020B0503020204020204" pitchFamily="34" charset="-122"/>
                  <a:ea typeface="微软雅黑" panose="020B0503020204020204" pitchFamily="34" charset="-122"/>
                </a:rPr>
                <a:t>16m</a:t>
              </a:r>
            </a:p>
          </p:txBody>
        </p:sp>
        <p:sp>
          <p:nvSpPr>
            <p:cNvPr id="2" name="TextBox 1"/>
            <p:cNvSpPr txBox="1"/>
            <p:nvPr/>
          </p:nvSpPr>
          <p:spPr>
            <a:xfrm>
              <a:off x="16273" y="-7134"/>
              <a:ext cx="3360" cy="1341"/>
            </a:xfrm>
            <a:prstGeom prst="rect">
              <a:avLst/>
            </a:prstGeom>
            <a:solidFill>
              <a:srgbClr val="8FE4E5"/>
            </a:solidFill>
            <a:ln>
              <a:solidFill>
                <a:schemeClr val="tx2">
                  <a:lumMod val="20000"/>
                  <a:lumOff val="80000"/>
                </a:schemeClr>
              </a:solidFill>
            </a:ln>
          </p:spPr>
          <p:txBody>
            <a:bodyPr wrap="square" lIns="77925" tIns="38963" rIns="77925" bIns="38963" rtlCol="0">
              <a:spAutoFit/>
            </a:bodyPr>
            <a:lstStyle/>
            <a:p>
              <a:pPr algn="ct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新建</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改建</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A1/A2/A3</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36" name="圆角矩形标注 73"/>
            <p:cNvSpPr/>
            <p:nvPr/>
          </p:nvSpPr>
          <p:spPr bwMode="auto">
            <a:xfrm>
              <a:off x="6916" y="-2967"/>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售后面积</a:t>
              </a:r>
              <a:r>
                <a:rPr lang="en-US" altLang="zh-CN" sz="700" dirty="0">
                  <a:solidFill>
                    <a:prstClr val="black"/>
                  </a:solidFill>
                  <a:latin typeface="微软雅黑" panose="020B0503020204020204" pitchFamily="34" charset="-122"/>
                  <a:ea typeface="微软雅黑" panose="020B0503020204020204" pitchFamily="34" charset="-122"/>
                  <a:sym typeface="+mn-ea"/>
                </a:rPr>
                <a:t>380</a:t>
              </a:r>
              <a:r>
                <a:rPr lang="zh-CN" altLang="en-US" sz="700" dirty="0">
                  <a:solidFill>
                    <a:prstClr val="black"/>
                  </a:solidFill>
                  <a:latin typeface="微软雅黑" panose="020B0503020204020204" pitchFamily="34" charset="-122"/>
                  <a:ea typeface="微软雅黑" panose="020B0503020204020204" pitchFamily="34" charset="-122"/>
                  <a:sym typeface="+mn-ea"/>
                </a:rPr>
                <a:t>㎡</a:t>
              </a:r>
            </a:p>
          </p:txBody>
        </p:sp>
      </p:grpSp>
      <p:sp>
        <p:nvSpPr>
          <p:cNvPr id="7" name="矩形 6"/>
          <p:cNvSpPr/>
          <p:nvPr/>
        </p:nvSpPr>
        <p:spPr>
          <a:xfrm>
            <a:off x="1475656" y="2959975"/>
            <a:ext cx="6893560" cy="2027525"/>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①</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  </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候选地</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面宽、进深、层高、面积</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提前做好测量，核实再填数据；</a:t>
            </a:r>
          </a:p>
          <a:p>
            <a:pPr fontAlgn="base">
              <a:spcBef>
                <a:spcPct val="0"/>
              </a:spcBef>
              <a:spcAft>
                <a:spcPct val="0"/>
              </a:spcAft>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示意图根据场地情况</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自行绘制</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，场地有</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CAD</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文件</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请同时提供给对接人员；</a:t>
            </a:r>
            <a:endPar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场地</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电容数据</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提前了解清楚，体验中心至少安装一个快充桩和三个慢充桩；</a:t>
            </a:r>
          </a:p>
          <a:p>
            <a:pPr marL="342900" indent="-342900" fontAlgn="base">
              <a:spcBef>
                <a:spcPct val="0"/>
              </a:spcBef>
              <a:spcAft>
                <a:spcPct val="0"/>
              </a:spcAft>
              <a:buFontTx/>
              <a:buAutoNum type="circleNumDbPlain" startAt="2"/>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a:extLst>
              <a:ext uri="{FF2B5EF4-FFF2-40B4-BE49-F238E27FC236}">
                <a16:creationId xmlns:a16="http://schemas.microsoft.com/office/drawing/2014/main" id="{8381BF4F-0337-41EE-BE2F-5E0AA857E830}"/>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2027883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5496" y="58240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32" name="TextBox 1"/>
          <p:cNvSpPr txBox="1"/>
          <p:nvPr/>
        </p:nvSpPr>
        <p:spPr>
          <a:xfrm>
            <a:off x="3491880" y="613178"/>
            <a:ext cx="5008476"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IMG_20210819_153005"/>
          <p:cNvPicPr>
            <a:picLocks noChangeAspect="1"/>
          </p:cNvPicPr>
          <p:nvPr/>
        </p:nvPicPr>
        <p:blipFill>
          <a:blip r:embed="rId2">
            <a:lum bright="12000" contrast="12000"/>
          </a:blip>
          <a:stretch>
            <a:fillRect/>
          </a:stretch>
        </p:blipFill>
        <p:spPr>
          <a:xfrm>
            <a:off x="564" y="3254082"/>
            <a:ext cx="9142871" cy="1880638"/>
          </a:xfrm>
          <a:prstGeom prst="rect">
            <a:avLst/>
          </a:prstGeom>
        </p:spPr>
      </p:pic>
      <p:pic>
        <p:nvPicPr>
          <p:cNvPr id="5" name="图片 4" descr="IMG_20210819_152923"/>
          <p:cNvPicPr>
            <a:picLocks noChangeAspect="1"/>
          </p:cNvPicPr>
          <p:nvPr/>
        </p:nvPicPr>
        <p:blipFill>
          <a:blip r:embed="rId3">
            <a:lum bright="18000" contrast="12000"/>
          </a:blip>
          <a:stretch>
            <a:fillRect/>
          </a:stretch>
        </p:blipFill>
        <p:spPr>
          <a:xfrm>
            <a:off x="564" y="1093461"/>
            <a:ext cx="9142871" cy="1880638"/>
          </a:xfrm>
          <a:prstGeom prst="rect">
            <a:avLst/>
          </a:prstGeom>
        </p:spPr>
      </p:pic>
      <p:sp>
        <p:nvSpPr>
          <p:cNvPr id="8" name="TextBox 17"/>
          <p:cNvSpPr txBox="1">
            <a:spLocks noChangeArrowheads="1"/>
          </p:cNvSpPr>
          <p:nvPr/>
        </p:nvSpPr>
        <p:spPr bwMode="auto">
          <a:xfrm>
            <a:off x="60692" y="799134"/>
            <a:ext cx="1886343" cy="30899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候选地正面全景</a:t>
            </a:r>
          </a:p>
        </p:txBody>
      </p:sp>
      <p:sp>
        <p:nvSpPr>
          <p:cNvPr id="11" name="TextBox 17"/>
          <p:cNvSpPr txBox="1">
            <a:spLocks noChangeArrowheads="1"/>
          </p:cNvSpPr>
          <p:nvPr/>
        </p:nvSpPr>
        <p:spPr bwMode="auto">
          <a:xfrm>
            <a:off x="58707" y="2911953"/>
            <a:ext cx="1886343" cy="30899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候选地对面全景</a:t>
            </a:r>
          </a:p>
        </p:txBody>
      </p:sp>
      <p:sp>
        <p:nvSpPr>
          <p:cNvPr id="2" name="圆角矩形 1"/>
          <p:cNvSpPr/>
          <p:nvPr/>
        </p:nvSpPr>
        <p:spPr bwMode="auto">
          <a:xfrm>
            <a:off x="3923745" y="1693462"/>
            <a:ext cx="1756193" cy="61206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21" name="圆角矩形标注 20"/>
          <p:cNvSpPr>
            <a:spLocks noChangeArrowheads="1"/>
          </p:cNvSpPr>
          <p:nvPr/>
        </p:nvSpPr>
        <p:spPr bwMode="auto">
          <a:xfrm>
            <a:off x="4787810" y="1165875"/>
            <a:ext cx="877468" cy="269770"/>
          </a:xfrm>
          <a:prstGeom prst="wedgeRoundRectCallout">
            <a:avLst>
              <a:gd name="adj1" fmla="val -52525"/>
              <a:gd name="adj2" fmla="val 1502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p>
        </p:txBody>
      </p:sp>
      <p:sp>
        <p:nvSpPr>
          <p:cNvPr id="22" name="圆角矩形标注 21"/>
          <p:cNvSpPr/>
          <p:nvPr/>
        </p:nvSpPr>
        <p:spPr bwMode="auto">
          <a:xfrm>
            <a:off x="1316122" y="1453462"/>
            <a:ext cx="1023494" cy="269207"/>
          </a:xfrm>
          <a:prstGeom prst="wedgeRoundRectCallout">
            <a:avLst>
              <a:gd name="adj1" fmla="val 45967"/>
              <a:gd name="adj2" fmla="val 139858"/>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起亚</a:t>
            </a:r>
          </a:p>
        </p:txBody>
      </p:sp>
      <p:sp>
        <p:nvSpPr>
          <p:cNvPr id="23" name="圆角矩形标注 21"/>
          <p:cNvSpPr/>
          <p:nvPr/>
        </p:nvSpPr>
        <p:spPr bwMode="auto">
          <a:xfrm>
            <a:off x="2483743" y="1381081"/>
            <a:ext cx="1023494" cy="269207"/>
          </a:xfrm>
          <a:prstGeom prst="wedgeRoundRectCallout">
            <a:avLst>
              <a:gd name="adj1" fmla="val 36972"/>
              <a:gd name="adj2" fmla="val 1195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广三</a:t>
            </a:r>
          </a:p>
        </p:txBody>
      </p:sp>
      <p:sp>
        <p:nvSpPr>
          <p:cNvPr id="24" name="圆角矩形标注 21"/>
          <p:cNvSpPr/>
          <p:nvPr/>
        </p:nvSpPr>
        <p:spPr bwMode="auto">
          <a:xfrm>
            <a:off x="7020258" y="1381081"/>
            <a:ext cx="1023494" cy="269207"/>
          </a:xfrm>
          <a:prstGeom prst="wedgeRoundRectCallout">
            <a:avLst>
              <a:gd name="adj1" fmla="val -58870"/>
              <a:gd name="adj2" fmla="val 1320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林肯</a:t>
            </a:r>
          </a:p>
        </p:txBody>
      </p:sp>
      <p:sp>
        <p:nvSpPr>
          <p:cNvPr id="25" name="圆角矩形标注 21"/>
          <p:cNvSpPr/>
          <p:nvPr/>
        </p:nvSpPr>
        <p:spPr bwMode="auto">
          <a:xfrm>
            <a:off x="6803750" y="3614083"/>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上汽大众</a:t>
            </a:r>
          </a:p>
        </p:txBody>
      </p:sp>
      <p:sp>
        <p:nvSpPr>
          <p:cNvPr id="3" name="圆角矩形标注 21"/>
          <p:cNvSpPr/>
          <p:nvPr/>
        </p:nvSpPr>
        <p:spPr bwMode="auto">
          <a:xfrm>
            <a:off x="5652002" y="3469955"/>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玛莎拉蒂</a:t>
            </a:r>
          </a:p>
        </p:txBody>
      </p:sp>
      <p:sp>
        <p:nvSpPr>
          <p:cNvPr id="4" name="圆角矩形标注 21"/>
          <p:cNvSpPr/>
          <p:nvPr/>
        </p:nvSpPr>
        <p:spPr bwMode="auto">
          <a:xfrm>
            <a:off x="3203744" y="3542336"/>
            <a:ext cx="1023494" cy="269207"/>
          </a:xfrm>
          <a:prstGeom prst="wedgeRoundRectCallout">
            <a:avLst>
              <a:gd name="adj1" fmla="val -15198"/>
              <a:gd name="adj2" fmla="val 19009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东本</a:t>
            </a:r>
          </a:p>
        </p:txBody>
      </p:sp>
      <p:sp>
        <p:nvSpPr>
          <p:cNvPr id="33" name="圆角矩形标注 21"/>
          <p:cNvSpPr/>
          <p:nvPr/>
        </p:nvSpPr>
        <p:spPr bwMode="auto">
          <a:xfrm>
            <a:off x="1619615" y="3758209"/>
            <a:ext cx="1023494" cy="269207"/>
          </a:xfrm>
          <a:prstGeom prst="wedgeRoundRectCallout">
            <a:avLst>
              <a:gd name="adj1" fmla="val 35173"/>
              <a:gd name="adj2" fmla="val 137500"/>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蔚来</a:t>
            </a:r>
          </a:p>
        </p:txBody>
      </p:sp>
      <p:sp>
        <p:nvSpPr>
          <p:cNvPr id="6" name="矩形 5"/>
          <p:cNvSpPr/>
          <p:nvPr/>
        </p:nvSpPr>
        <p:spPr>
          <a:xfrm>
            <a:off x="114292" y="2516599"/>
            <a:ext cx="8970173" cy="232068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候选场地正面及对面</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180°</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全景照片请站在最近的马路边拍摄，展厅照片按照等比例粘贴，不要拉伸</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压缩导致照片变形；</a:t>
            </a: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要求照片必须看到候选场地及周边其他建设或者品牌的整体形象，参考模板对有汽车品牌的展厅做好备注；</a:t>
            </a: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拟建店场地照片（用</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红框线标示出场地的具体位置</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p>
          <a:p>
            <a:pPr fontAlgn="base">
              <a:spcBef>
                <a:spcPct val="0"/>
              </a:spcBef>
              <a:spcAft>
                <a:spcPct val="0"/>
              </a:spcAft>
            </a:pP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p>
        </p:txBody>
      </p:sp>
      <p:sp>
        <p:nvSpPr>
          <p:cNvPr id="7" name="矩形 6">
            <a:extLst>
              <a:ext uri="{FF2B5EF4-FFF2-40B4-BE49-F238E27FC236}">
                <a16:creationId xmlns:a16="http://schemas.microsoft.com/office/drawing/2014/main" id="{C9EF1A9B-8FA5-ED45-10B4-72D8CA7BC1D2}"/>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835026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5051" y="608996"/>
            <a:ext cx="8707429" cy="2617844"/>
          </a:xfrm>
          <a:prstGeom prst="rect">
            <a:avLst/>
          </a:prstGeom>
        </p:spPr>
        <p:txBody>
          <a:bodyPr wrap="square" lIns="77925" tIns="38963" rIns="77925" bIns="38963">
            <a:spAutoFit/>
          </a:bodyPr>
          <a:lstStyle/>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如贵公司愿意加入</a:t>
            </a:r>
            <a:r>
              <a:rPr lang="zh-CN" altLang="en-US" sz="1000" kern="100" dirty="0">
                <a:latin typeface="微软雅黑" panose="020B0503020204020204" pitchFamily="34" charset="-122"/>
                <a:ea typeface="微软雅黑" panose="020B0503020204020204" pitchFamily="34" charset="-122"/>
              </a:rPr>
              <a:t>广汽埃安新能源汽车股份有限公司</a:t>
            </a:r>
            <a:r>
              <a:rPr lang="zh-CN" altLang="zh-CN" sz="1000" kern="100" dirty="0">
                <a:latin typeface="微软雅黑" panose="020B0503020204020204" pitchFamily="34" charset="-122"/>
                <a:ea typeface="微软雅黑" panose="020B0503020204020204" pitchFamily="34" charset="-122"/>
              </a:rPr>
              <a:t>（以下简称</a:t>
            </a:r>
            <a:r>
              <a:rPr lang="zh-CN" altLang="en-US" sz="1000" kern="100" dirty="0">
                <a:latin typeface="微软雅黑" panose="020B0503020204020204" pitchFamily="34" charset="-122"/>
                <a:ea typeface="微软雅黑" panose="020B0503020204020204" pitchFamily="34" charset="-122"/>
              </a:rPr>
              <a:t>昊铂</a:t>
            </a:r>
            <a:r>
              <a:rPr lang="zh-CN" altLang="zh-CN" sz="1000" kern="100" dirty="0">
                <a:latin typeface="微软雅黑" panose="020B0503020204020204" pitchFamily="34" charset="-122"/>
                <a:ea typeface="微软雅黑" panose="020B0503020204020204" pitchFamily="34" charset="-122"/>
              </a:rPr>
              <a:t>埃安）授权经销商选择程序，请严格按照要求格式如实填写本申请书</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如贵公司需要说明的内容超出了本申请书格式所规定的，可自行另外起页加以说明</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a:t>
            </a:r>
            <a:r>
              <a:rPr lang="zh-CN" altLang="en-US" sz="1000" kern="100" dirty="0">
                <a:latin typeface="微软雅黑" panose="020B0503020204020204" pitchFamily="34" charset="-122"/>
                <a:ea typeface="微软雅黑" panose="020B0503020204020204" pitchFamily="34" charset="-122"/>
              </a:rPr>
              <a:t>昊铂埃安经销商申请书</a:t>
            </a:r>
            <a:r>
              <a:rPr lang="zh-CN" altLang="zh-CN" sz="1000" kern="100" dirty="0">
                <a:latin typeface="微软雅黑" panose="020B0503020204020204" pitchFamily="34" charset="-122"/>
                <a:ea typeface="微软雅黑" panose="020B0503020204020204" pitchFamily="34" charset="-122"/>
              </a:rPr>
              <a:t>》的电子版本</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文件用</a:t>
            </a:r>
            <a:r>
              <a:rPr lang="en-US" altLang="zh-CN" sz="1000" kern="100" dirty="0">
                <a:latin typeface="微软雅黑" panose="020B0503020204020204" pitchFamily="34" charset="-122"/>
                <a:ea typeface="微软雅黑" panose="020B0503020204020204" pitchFamily="34" charset="-122"/>
              </a:rPr>
              <a:t>Email</a:t>
            </a:r>
            <a:r>
              <a:rPr lang="zh-CN" altLang="zh-CN" sz="1000" kern="100" dirty="0">
                <a:latin typeface="微软雅黑" panose="020B0503020204020204" pitchFamily="34" charset="-122"/>
                <a:ea typeface="微软雅黑" panose="020B0503020204020204" pitchFamily="34" charset="-122"/>
              </a:rPr>
              <a:t>方式发至：</a:t>
            </a:r>
            <a:r>
              <a:rPr lang="en-US" altLang="zh-CN" sz="1000" dirty="0">
                <a:solidFill>
                  <a:srgbClr val="00A5AE"/>
                </a:solidFill>
                <a:ea typeface="微软雅黑" panose="020B0503020204020204" pitchFamily="34" charset="-122"/>
              </a:rPr>
              <a:t>aion_nd@aion.com.cn</a:t>
            </a:r>
            <a:r>
              <a:rPr lang="zh-CN" altLang="en-US" sz="1000" kern="100" dirty="0">
                <a:latin typeface="微软雅黑" panose="020B0503020204020204" pitchFamily="34" charset="-122"/>
                <a:ea typeface="微软雅黑" panose="020B0503020204020204" pitchFamily="34" charset="-122"/>
              </a:rPr>
              <a:t>邮箱</a:t>
            </a:r>
            <a:r>
              <a:rPr lang="zh-CN" altLang="zh-CN" sz="1000" kern="100" dirty="0">
                <a:latin typeface="微软雅黑" panose="020B0503020204020204" pitchFamily="34" charset="-122"/>
                <a:ea typeface="微软雅黑" panose="020B0503020204020204" pitchFamily="34" charset="-122"/>
              </a:rPr>
              <a:t>；并请将该</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文件命名为：“××市××公司</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昊铂埃安经销商申请书</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请将填写完整的电子版《</a:t>
            </a:r>
            <a:r>
              <a:rPr lang="zh-CN" altLang="en-US" sz="1000" kern="100" dirty="0">
                <a:latin typeface="微软雅黑" panose="020B0503020204020204" pitchFamily="34" charset="-122"/>
                <a:ea typeface="微软雅黑" panose="020B0503020204020204" pitchFamily="34" charset="-122"/>
              </a:rPr>
              <a:t>昊铂埃安经销商申请书</a:t>
            </a:r>
            <a:r>
              <a:rPr lang="zh-CN" altLang="zh-CN" sz="1000" kern="100" dirty="0">
                <a:latin typeface="微软雅黑" panose="020B0503020204020204" pitchFamily="34" charset="-122"/>
                <a:ea typeface="微软雅黑" panose="020B0503020204020204" pitchFamily="34" charset="-122"/>
              </a:rPr>
              <a:t>》打印好后与相关附件材料装订成册</a:t>
            </a:r>
            <a:r>
              <a:rPr lang="zh-CN" altLang="en-US" sz="1000" kern="100" dirty="0">
                <a:latin typeface="微软雅黑" panose="020B0503020204020204" pitchFamily="34" charset="-122"/>
                <a:ea typeface="微软雅黑" panose="020B0503020204020204" pitchFamily="34" charset="-122"/>
              </a:rPr>
              <a:t>并盖章</a:t>
            </a:r>
            <a:r>
              <a:rPr lang="zh-CN" altLang="en-US" sz="1000" dirty="0">
                <a:latin typeface="微软雅黑" panose="020B0503020204020204" pitchFamily="34" charset="-122"/>
                <a:ea typeface="微软雅黑" panose="020B0503020204020204" pitchFamily="34" charset="-122"/>
              </a:rPr>
              <a:t>（申请公司声明页</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骑缝章）</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并将电子扫描件发送至</a:t>
            </a:r>
            <a:r>
              <a:rPr lang="en-US" altLang="zh-CN" sz="1000" dirty="0">
                <a:solidFill>
                  <a:srgbClr val="00A5AE"/>
                </a:solidFill>
                <a:ea typeface="微软雅黑" panose="020B0503020204020204" pitchFamily="34" charset="-122"/>
              </a:rPr>
              <a:t>aion_nd@aion.com.cn</a:t>
            </a:r>
            <a:r>
              <a:rPr lang="zh-CN" altLang="en-US" sz="1000" kern="100" dirty="0">
                <a:latin typeface="微软雅黑" panose="020B0503020204020204" pitchFamily="34" charset="-122"/>
                <a:ea typeface="微软雅黑" panose="020B0503020204020204" pitchFamily="34" charset="-122"/>
              </a:rPr>
              <a:t>邮箱；</a:t>
            </a:r>
            <a:endParaRPr lang="en-US"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en-US" sz="1000" kern="100" dirty="0">
                <a:latin typeface="微软雅黑" panose="020B0503020204020204" pitchFamily="34" charset="-122"/>
                <a:ea typeface="微软雅黑" panose="020B0503020204020204" pitchFamily="34" charset="-122"/>
              </a:rPr>
              <a:t>后期现场考察后，将调整完善后的申请材料纸质版装订成册并盖章（申请公司声明页</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骑缝章），</a:t>
            </a:r>
            <a:r>
              <a:rPr lang="en-US" altLang="zh-CN" sz="1000" kern="100" dirty="0">
                <a:latin typeface="微软雅黑" panose="020B0503020204020204" pitchFamily="34" charset="-122"/>
                <a:ea typeface="微软雅黑" panose="020B0503020204020204" pitchFamily="34" charset="-122"/>
              </a:rPr>
              <a:t>EMS</a:t>
            </a:r>
            <a:r>
              <a:rPr lang="zh-CN" altLang="en-US" sz="1000" kern="100" dirty="0">
                <a:latin typeface="微软雅黑" panose="020B0503020204020204" pitchFamily="34" charset="-122"/>
                <a:ea typeface="微软雅黑" panose="020B0503020204020204" pitchFamily="34" charset="-122"/>
              </a:rPr>
              <a:t>快递</a:t>
            </a:r>
            <a:r>
              <a:rPr lang="zh-CN" altLang="zh-CN" sz="1000" b="1" kern="100" dirty="0">
                <a:latin typeface="微软雅黑" panose="020B0503020204020204" pitchFamily="34" charset="-122"/>
                <a:ea typeface="微软雅黑" panose="020B0503020204020204" pitchFamily="34" charset="-122"/>
              </a:rPr>
              <a:t>（注明申请资料）</a:t>
            </a:r>
            <a:r>
              <a:rPr lang="zh-CN" altLang="zh-CN" sz="1000" kern="100" dirty="0">
                <a:latin typeface="微软雅黑" panose="020B0503020204020204" pitchFamily="34" charset="-122"/>
                <a:ea typeface="微软雅黑" panose="020B0503020204020204" pitchFamily="34" charset="-122"/>
              </a:rPr>
              <a:t>至：</a:t>
            </a:r>
          </a:p>
          <a:p>
            <a:pPr marL="511175">
              <a:lnSpc>
                <a:spcPct val="150000"/>
              </a:lnSpc>
            </a:pPr>
            <a:r>
              <a:rPr lang="zh-CN" altLang="en-US" sz="1000" b="1" kern="100" dirty="0">
                <a:latin typeface="微软雅黑" panose="020B0503020204020204" pitchFamily="34" charset="-122"/>
                <a:ea typeface="微软雅黑" panose="020B0503020204020204" pitchFamily="34" charset="-122"/>
              </a:rPr>
              <a:t>广州市番禺区石楼镇龙瀛路</a:t>
            </a:r>
            <a:r>
              <a:rPr lang="en-US" altLang="zh-CN" sz="1000" b="1" kern="100" dirty="0">
                <a:latin typeface="微软雅黑" panose="020B0503020204020204" pitchFamily="34" charset="-122"/>
                <a:ea typeface="微软雅黑" panose="020B0503020204020204" pitchFamily="34" charset="-122"/>
              </a:rPr>
              <a:t>36</a:t>
            </a:r>
            <a:r>
              <a:rPr lang="zh-CN" altLang="en-US" sz="1000" b="1" kern="100" dirty="0">
                <a:latin typeface="微软雅黑" panose="020B0503020204020204" pitchFamily="34" charset="-122"/>
                <a:ea typeface="微软雅黑" panose="020B0503020204020204" pitchFamily="34" charset="-122"/>
              </a:rPr>
              <a:t>号</a:t>
            </a:r>
            <a:endParaRPr lang="en-US" altLang="zh-CN" sz="1000" b="1" kern="100" dirty="0">
              <a:latin typeface="微软雅黑" panose="020B0503020204020204" pitchFamily="34" charset="-122"/>
              <a:ea typeface="微软雅黑" panose="020B0503020204020204" pitchFamily="34" charset="-122"/>
            </a:endParaRPr>
          </a:p>
          <a:p>
            <a:pPr marL="511175">
              <a:lnSpc>
                <a:spcPct val="150000"/>
              </a:lnSpc>
            </a:pPr>
            <a:r>
              <a:rPr lang="zh-CN" altLang="en-US" sz="1000" kern="100" dirty="0">
                <a:latin typeface="微软雅黑" panose="020B0503020204020204" pitchFamily="34" charset="-122"/>
                <a:ea typeface="微软雅黑" panose="020B0503020204020204" pitchFamily="34" charset="-122"/>
              </a:rPr>
              <a:t>广汽埃安新能源汽车股份有限公司  昊铂埃安</a:t>
            </a:r>
            <a:r>
              <a:rPr lang="en-US" altLang="zh-CN" sz="1000" kern="100" dirty="0">
                <a:latin typeface="微软雅黑" panose="020B0503020204020204" pitchFamily="34" charset="-122"/>
                <a:ea typeface="微软雅黑" panose="020B0503020204020204" pitchFamily="34" charset="-122"/>
              </a:rPr>
              <a:t>BU</a:t>
            </a:r>
            <a:r>
              <a:rPr lang="zh-CN" altLang="en-US" sz="1000" kern="100" dirty="0">
                <a:latin typeface="微软雅黑" panose="020B0503020204020204" pitchFamily="34" charset="-122"/>
                <a:ea typeface="微软雅黑" panose="020B0503020204020204" pitchFamily="34" charset="-122"/>
              </a:rPr>
              <a:t>   零售运营部   渠道发展</a:t>
            </a:r>
          </a:p>
          <a:p>
            <a:pPr marL="511175">
              <a:lnSpc>
                <a:spcPct val="150000"/>
              </a:lnSpc>
            </a:pPr>
            <a:r>
              <a:rPr lang="zh-CN" altLang="zh-CN" sz="1000" kern="100" dirty="0">
                <a:latin typeface="微软雅黑" panose="020B0503020204020204" pitchFamily="34" charset="-122"/>
                <a:ea typeface="微软雅黑" panose="020B0503020204020204" pitchFamily="34" charset="-122"/>
              </a:rPr>
              <a:t>电话：</a:t>
            </a:r>
            <a:r>
              <a:rPr lang="en-US" altLang="zh-CN" sz="1000" kern="100" dirty="0">
                <a:latin typeface="微软雅黑" panose="020B0503020204020204" pitchFamily="34" charset="-122"/>
                <a:ea typeface="微软雅黑" panose="020B0503020204020204" pitchFamily="34" charset="-122"/>
              </a:rPr>
              <a:t>13560364870</a:t>
            </a:r>
            <a:r>
              <a:rPr lang="zh-CN" altLang="en-US" sz="1000" kern="100" dirty="0">
                <a:latin typeface="微软雅黑" panose="020B0503020204020204" pitchFamily="34" charset="-122"/>
                <a:ea typeface="微软雅黑" panose="020B0503020204020204" pitchFamily="34" charset="-122"/>
              </a:rPr>
              <a:t>（杨先生）</a:t>
            </a:r>
            <a:endParaRPr lang="zh-CN" altLang="zh-CN" sz="1000"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邮编：</a:t>
            </a:r>
            <a:r>
              <a:rPr lang="en-US" altLang="zh-CN" sz="1000" kern="100" dirty="0">
                <a:latin typeface="微软雅黑" panose="020B0503020204020204" pitchFamily="34" charset="-122"/>
                <a:ea typeface="微软雅黑" panose="020B0503020204020204" pitchFamily="34" charset="-122"/>
              </a:rPr>
              <a:t>511434</a:t>
            </a:r>
            <a:endParaRPr lang="zh-CN" altLang="zh-CN" sz="1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81837" y="3364429"/>
            <a:ext cx="8979535" cy="116395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申请资料提交前请详细阅读该提交说明再提交</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p>
        </p:txBody>
      </p:sp>
      <p:sp>
        <p:nvSpPr>
          <p:cNvPr id="2" name="矩形 1">
            <a:extLst>
              <a:ext uri="{FF2B5EF4-FFF2-40B4-BE49-F238E27FC236}">
                <a16:creationId xmlns:a16="http://schemas.microsoft.com/office/drawing/2014/main" id="{CEC82454-E505-53C7-D8FA-394391027C20}"/>
              </a:ext>
            </a:extLst>
          </p:cNvPr>
          <p:cNvSpPr/>
          <p:nvPr/>
        </p:nvSpPr>
        <p:spPr>
          <a:xfrm>
            <a:off x="323528" y="158943"/>
            <a:ext cx="1799590" cy="396583"/>
          </a:xfrm>
          <a:prstGeom prst="rect">
            <a:avLst/>
          </a:prstGeom>
        </p:spPr>
        <p:txBody>
          <a:bodyPr wrap="square" anchor="ctr" anchorCtr="0">
            <a:spAutoFit/>
          </a:bodyPr>
          <a:lstStyle/>
          <a:p>
            <a:pPr>
              <a:lnSpc>
                <a:spcPct val="120000"/>
              </a:lnSpc>
              <a:spcAft>
                <a:spcPts val="0"/>
              </a:spcAft>
              <a:defRPr/>
            </a:pPr>
            <a:r>
              <a:rPr lang="zh-CN" altLang="en-US" sz="1800" b="1" kern="100" dirty="0">
                <a:solidFill>
                  <a:srgbClr val="2DCAD1"/>
                </a:solidFill>
                <a:latin typeface="微软雅黑" panose="020B0503020204020204" pitchFamily="34" charset="-122"/>
                <a:ea typeface="微软雅黑" panose="020B0503020204020204" pitchFamily="34" charset="-122"/>
              </a:rPr>
              <a:t>申请书制作说明</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90326"/>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IMG_20210819_153218"/>
          <p:cNvPicPr>
            <a:picLocks noChangeAspect="1"/>
          </p:cNvPicPr>
          <p:nvPr/>
        </p:nvPicPr>
        <p:blipFill rotWithShape="1">
          <a:blip r:embed="rId2" cstate="hqprint"/>
          <a:srcRect l="4633" r="4633"/>
          <a:stretch/>
        </p:blipFill>
        <p:spPr>
          <a:xfrm>
            <a:off x="4982736" y="1671371"/>
            <a:ext cx="2879644" cy="2159733"/>
          </a:xfrm>
          <a:prstGeom prst="rect">
            <a:avLst/>
          </a:prstGeom>
        </p:spPr>
      </p:pic>
      <p:pic>
        <p:nvPicPr>
          <p:cNvPr id="8" name="图片 7" descr="IMG_20210819_152801"/>
          <p:cNvPicPr>
            <a:picLocks noChangeAspect="1"/>
          </p:cNvPicPr>
          <p:nvPr/>
        </p:nvPicPr>
        <p:blipFill rotWithShape="1">
          <a:blip r:embed="rId3" cstate="hqprint"/>
          <a:srcRect l="4633" r="4633"/>
          <a:stretch/>
        </p:blipFill>
        <p:spPr>
          <a:xfrm>
            <a:off x="1263705" y="1683908"/>
            <a:ext cx="2879644" cy="2159733"/>
          </a:xfrm>
          <a:prstGeom prst="rect">
            <a:avLst/>
          </a:prstGeom>
        </p:spPr>
      </p:pic>
      <p:sp>
        <p:nvSpPr>
          <p:cNvPr id="3" name="矩形 2"/>
          <p:cNvSpPr/>
          <p:nvPr/>
        </p:nvSpPr>
        <p:spPr bwMode="auto">
          <a:xfrm>
            <a:off x="1263705" y="1683498"/>
            <a:ext cx="993551" cy="2697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展厅外观</a:t>
            </a:r>
          </a:p>
        </p:txBody>
      </p:sp>
      <p:sp>
        <p:nvSpPr>
          <p:cNvPr id="18" name="圆角矩形 17"/>
          <p:cNvSpPr/>
          <p:nvPr/>
        </p:nvSpPr>
        <p:spPr bwMode="auto">
          <a:xfrm>
            <a:off x="2095349" y="2557723"/>
            <a:ext cx="1452726" cy="546668"/>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14" name="圆角矩形标注 13"/>
          <p:cNvSpPr>
            <a:spLocks noChangeArrowheads="1"/>
          </p:cNvSpPr>
          <p:nvPr/>
        </p:nvSpPr>
        <p:spPr bwMode="auto">
          <a:xfrm>
            <a:off x="2974105" y="2140580"/>
            <a:ext cx="897779" cy="269842"/>
          </a:xfrm>
          <a:prstGeom prst="wedgeRoundRectCallout">
            <a:avLst>
              <a:gd name="adj1" fmla="val -34724"/>
              <a:gd name="adj2" fmla="val 1111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p>
        </p:txBody>
      </p:sp>
      <p:sp>
        <p:nvSpPr>
          <p:cNvPr id="27" name="圆角矩形 26"/>
          <p:cNvSpPr/>
          <p:nvPr/>
        </p:nvSpPr>
        <p:spPr bwMode="auto">
          <a:xfrm>
            <a:off x="5119685" y="1941849"/>
            <a:ext cx="2354109" cy="1633019"/>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32" name="圆角矩形标注 31"/>
          <p:cNvSpPr>
            <a:spLocks noChangeArrowheads="1"/>
          </p:cNvSpPr>
          <p:nvPr/>
        </p:nvSpPr>
        <p:spPr bwMode="auto">
          <a:xfrm>
            <a:off x="7150916" y="1780841"/>
            <a:ext cx="877468" cy="269770"/>
          </a:xfrm>
          <a:prstGeom prst="wedgeRoundRectCallout">
            <a:avLst>
              <a:gd name="adj1" fmla="val -47067"/>
              <a:gd name="adj2" fmla="val 92529"/>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p>
        </p:txBody>
      </p:sp>
      <p:sp>
        <p:nvSpPr>
          <p:cNvPr id="33" name="矩形 32"/>
          <p:cNvSpPr/>
          <p:nvPr/>
        </p:nvSpPr>
        <p:spPr bwMode="auto">
          <a:xfrm>
            <a:off x="4982736" y="167164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展厅外观</a:t>
            </a:r>
          </a:p>
        </p:txBody>
      </p:sp>
      <p:sp>
        <p:nvSpPr>
          <p:cNvPr id="4" name="矩形 3"/>
          <p:cNvSpPr/>
          <p:nvPr/>
        </p:nvSpPr>
        <p:spPr>
          <a:xfrm>
            <a:off x="755576" y="4083917"/>
            <a:ext cx="7989854" cy="982297"/>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展厅外观照片提供展厅正面、展厅左</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右</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角照片，体现展厅外立面完整的整体形象</a:t>
            </a: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广角模式</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拍摄，照片横拍，比例</a:t>
            </a: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4:3</a:t>
            </a:r>
          </a:p>
          <a:p>
            <a:pPr fontAlgn="base">
              <a:spcBef>
                <a:spcPct val="0"/>
              </a:spcBef>
              <a:spcAft>
                <a:spcPct val="0"/>
              </a:spcAft>
            </a:pP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a:extLst>
              <a:ext uri="{FF2B5EF4-FFF2-40B4-BE49-F238E27FC236}">
                <a16:creationId xmlns:a16="http://schemas.microsoft.com/office/drawing/2014/main" id="{C24EC265-5671-1D2F-ECCE-DCF9DA68D5ED}"/>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1095978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8283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IMG_20210819_154421">
            <a:extLst>
              <a:ext uri="{FF2B5EF4-FFF2-40B4-BE49-F238E27FC236}">
                <a16:creationId xmlns:a16="http://schemas.microsoft.com/office/drawing/2014/main" id="{F542D165-FFD5-BF11-D1DD-C501D2C3CD64}"/>
              </a:ext>
            </a:extLst>
          </p:cNvPr>
          <p:cNvPicPr>
            <a:picLocks noChangeAspect="1"/>
          </p:cNvPicPr>
          <p:nvPr/>
        </p:nvPicPr>
        <p:blipFill rotWithShape="1">
          <a:blip r:embed="rId2" cstate="hqprint"/>
          <a:srcRect l="4633" r="4633"/>
          <a:stretch/>
        </p:blipFill>
        <p:spPr>
          <a:xfrm>
            <a:off x="5004724" y="1791204"/>
            <a:ext cx="2879644" cy="2159733"/>
          </a:xfrm>
          <a:prstGeom prst="rect">
            <a:avLst/>
          </a:prstGeom>
        </p:spPr>
      </p:pic>
      <p:pic>
        <p:nvPicPr>
          <p:cNvPr id="6" name="图片 5" descr="IMG_20210819_154503">
            <a:extLst>
              <a:ext uri="{FF2B5EF4-FFF2-40B4-BE49-F238E27FC236}">
                <a16:creationId xmlns:a16="http://schemas.microsoft.com/office/drawing/2014/main" id="{ED54FC55-0D4C-ECDE-5149-920F641E5AA1}"/>
              </a:ext>
            </a:extLst>
          </p:cNvPr>
          <p:cNvPicPr>
            <a:picLocks noChangeAspect="1"/>
          </p:cNvPicPr>
          <p:nvPr/>
        </p:nvPicPr>
        <p:blipFill rotWithShape="1">
          <a:blip r:embed="rId3" cstate="hqprint"/>
          <a:srcRect l="4633" r="4633"/>
          <a:stretch/>
        </p:blipFill>
        <p:spPr>
          <a:xfrm>
            <a:off x="1268523" y="1791204"/>
            <a:ext cx="2879644" cy="2159733"/>
          </a:xfrm>
          <a:prstGeom prst="rect">
            <a:avLst/>
          </a:prstGeom>
        </p:spPr>
      </p:pic>
      <p:sp>
        <p:nvSpPr>
          <p:cNvPr id="7" name="矩形 6">
            <a:extLst>
              <a:ext uri="{FF2B5EF4-FFF2-40B4-BE49-F238E27FC236}">
                <a16:creationId xmlns:a16="http://schemas.microsoft.com/office/drawing/2014/main" id="{CFB8327C-8A90-43A2-022E-9074AFBF5EC7}"/>
              </a:ext>
            </a:extLst>
          </p:cNvPr>
          <p:cNvSpPr/>
          <p:nvPr/>
        </p:nvSpPr>
        <p:spPr bwMode="auto">
          <a:xfrm>
            <a:off x="1268523" y="1791359"/>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展厅内部</a:t>
            </a:r>
          </a:p>
        </p:txBody>
      </p:sp>
      <p:sp>
        <p:nvSpPr>
          <p:cNvPr id="9" name="矩形 8">
            <a:extLst>
              <a:ext uri="{FF2B5EF4-FFF2-40B4-BE49-F238E27FC236}">
                <a16:creationId xmlns:a16="http://schemas.microsoft.com/office/drawing/2014/main" id="{D319DEAE-B894-12E2-956A-5F5BC3EF7AB3}"/>
              </a:ext>
            </a:extLst>
          </p:cNvPr>
          <p:cNvSpPr/>
          <p:nvPr/>
        </p:nvSpPr>
        <p:spPr bwMode="auto">
          <a:xfrm>
            <a:off x="5004724" y="179136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展厅内部</a:t>
            </a:r>
          </a:p>
        </p:txBody>
      </p:sp>
      <p:sp>
        <p:nvSpPr>
          <p:cNvPr id="10" name="矩形 9">
            <a:extLst>
              <a:ext uri="{FF2B5EF4-FFF2-40B4-BE49-F238E27FC236}">
                <a16:creationId xmlns:a16="http://schemas.microsoft.com/office/drawing/2014/main" id="{3A41F83D-84CF-FD4D-31F7-481B83AAE49D}"/>
              </a:ext>
            </a:extLst>
          </p:cNvPr>
          <p:cNvSpPr/>
          <p:nvPr/>
        </p:nvSpPr>
        <p:spPr>
          <a:xfrm>
            <a:off x="683568" y="4083918"/>
            <a:ext cx="7916203" cy="102842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展厅内部照片提供展厅内左右各</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角照片，体现展厅内部的整体形象</a:t>
            </a: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广角模式</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拍摄，照片横拍，比例</a:t>
            </a: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4:3</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a16="http://schemas.microsoft.com/office/drawing/2014/main" id="{22844B7C-08E1-ACED-C25C-79976F31E26A}"/>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2935296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55142" y="912940"/>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AutoShape 4"/>
          <p:cNvSpPr>
            <a:spLocks noChangeAspect="1" noChangeArrowheads="1"/>
          </p:cNvSpPr>
          <p:nvPr/>
        </p:nvSpPr>
        <p:spPr bwMode="auto">
          <a:xfrm>
            <a:off x="41031" y="-1045369"/>
            <a:ext cx="4018085" cy="2185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7925" tIns="38963" rIns="77925" bIns="38963" numCol="1" anchor="t" anchorCtr="0" compatLnSpc="1"/>
          <a:lstStyle/>
          <a:p>
            <a:endParaRPr lang="zh-CN" altLang="en-US" dirty="0">
              <a:solidFill>
                <a:prstClr val="black"/>
              </a:solidFill>
              <a:ea typeface="微软雅黑" panose="020B0503020204020204" pitchFamily="34" charset="-122"/>
            </a:endParaRPr>
          </a:p>
        </p:txBody>
      </p:sp>
      <p:pic>
        <p:nvPicPr>
          <p:cNvPr id="14" name="Picture 4"/>
          <p:cNvPicPr>
            <a:picLocks noChangeAspect="1" noChangeArrowheads="1"/>
          </p:cNvPicPr>
          <p:nvPr/>
        </p:nvPicPr>
        <p:blipFill>
          <a:blip r:embed="rId2" cstate="screen"/>
          <a:srcRect/>
          <a:stretch>
            <a:fillRect/>
          </a:stretch>
        </p:blipFill>
        <p:spPr bwMode="auto">
          <a:xfrm>
            <a:off x="5297618" y="1288840"/>
            <a:ext cx="2874782"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3" cstate="screen"/>
          <a:srcRect l="329" r="329"/>
          <a:stretch/>
        </p:blipFill>
        <p:spPr bwMode="auto">
          <a:xfrm>
            <a:off x="941169" y="1285441"/>
            <a:ext cx="2880000"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bwMode="auto">
          <a:xfrm>
            <a:off x="919763" y="1285439"/>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机修车间</a:t>
            </a:r>
          </a:p>
        </p:txBody>
      </p:sp>
      <p:sp>
        <p:nvSpPr>
          <p:cNvPr id="17" name="矩形 16"/>
          <p:cNvSpPr/>
          <p:nvPr/>
        </p:nvSpPr>
        <p:spPr bwMode="auto">
          <a:xfrm>
            <a:off x="5297618" y="1285438"/>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钣喷车间</a:t>
            </a:r>
          </a:p>
        </p:txBody>
      </p:sp>
      <p:sp>
        <p:nvSpPr>
          <p:cNvPr id="18" name="矩形 17"/>
          <p:cNvSpPr/>
          <p:nvPr/>
        </p:nvSpPr>
        <p:spPr>
          <a:xfrm>
            <a:off x="35496" y="627534"/>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2" name="矩形 1">
            <a:extLst>
              <a:ext uri="{FF2B5EF4-FFF2-40B4-BE49-F238E27FC236}">
                <a16:creationId xmlns:a16="http://schemas.microsoft.com/office/drawing/2014/main" id="{43B02A7B-35F5-FE18-06F2-7904B1A1BE59}"/>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518455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extLst>
              <p:ext uri="{D42A27DB-BD31-4B8C-83A1-F6EECF244321}">
                <p14:modId xmlns:p14="http://schemas.microsoft.com/office/powerpoint/2010/main" val="1674063038"/>
              </p:ext>
            </p:extLst>
          </p:nvPr>
        </p:nvGraphicFramePr>
        <p:xfrm>
          <a:off x="107654" y="664959"/>
          <a:ext cx="8988797" cy="4466516"/>
        </p:xfrm>
        <a:graphic>
          <a:graphicData uri="http://schemas.openxmlformats.org/drawingml/2006/table">
            <a:tbl>
              <a:tblPr/>
              <a:tblGrid>
                <a:gridCol w="973225">
                  <a:extLst>
                    <a:ext uri="{9D8B030D-6E8A-4147-A177-3AD203B41FA5}">
                      <a16:colId xmlns:a16="http://schemas.microsoft.com/office/drawing/2014/main" val="20000"/>
                    </a:ext>
                  </a:extLst>
                </a:gridCol>
                <a:gridCol w="1855171">
                  <a:extLst>
                    <a:ext uri="{9D8B030D-6E8A-4147-A177-3AD203B41FA5}">
                      <a16:colId xmlns:a16="http://schemas.microsoft.com/office/drawing/2014/main" val="20001"/>
                    </a:ext>
                  </a:extLst>
                </a:gridCol>
                <a:gridCol w="6160401">
                  <a:extLst>
                    <a:ext uri="{9D8B030D-6E8A-4147-A177-3AD203B41FA5}">
                      <a16:colId xmlns:a16="http://schemas.microsoft.com/office/drawing/2014/main" val="20002"/>
                    </a:ext>
                  </a:extLst>
                </a:gridCol>
              </a:tblGrid>
              <a:tr h="347181">
                <a:tc>
                  <a:txBody>
                    <a:bodyPr/>
                    <a:lstStyle/>
                    <a:p>
                      <a:pPr algn="ctr" fontAlgn="ctr">
                        <a:buNone/>
                      </a:pPr>
                      <a:r>
                        <a:rPr lang="zh-CN" altLang="en-US" sz="1400" b="0" i="0" u="none" strike="noStrike" dirty="0">
                          <a:effectLst/>
                          <a:latin typeface="微软雅黑" panose="020B0503020204020204" pitchFamily="34" charset="-122"/>
                          <a:ea typeface="微软雅黑" panose="020B0503020204020204" pitchFamily="34" charset="-122"/>
                        </a:rPr>
                        <a:t>照片名称</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要求</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示意图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059980">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场地正面照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、展厅位于照片中间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59355">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场地对面照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、背对展厅拍摄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0" name="弧形 9"/>
          <p:cNvSpPr/>
          <p:nvPr/>
        </p:nvSpPr>
        <p:spPr>
          <a:xfrm rot="17460000">
            <a:off x="5632319" y="2724845"/>
            <a:ext cx="696509" cy="640636"/>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20" name="组合 19"/>
          <p:cNvGrpSpPr/>
          <p:nvPr/>
        </p:nvGrpSpPr>
        <p:grpSpPr>
          <a:xfrm>
            <a:off x="4500254" y="989604"/>
            <a:ext cx="3167624" cy="1953654"/>
            <a:chOff x="7202" y="1103"/>
            <a:chExt cx="4989" cy="3322"/>
          </a:xfrm>
        </p:grpSpPr>
        <p:pic>
          <p:nvPicPr>
            <p:cNvPr id="2" name="图片 1"/>
            <p:cNvPicPr>
              <a:picLocks noChangeAspect="1"/>
            </p:cNvPicPr>
            <p:nvPr/>
          </p:nvPicPr>
          <p:blipFill>
            <a:blip r:embed="rId3" cstate="print">
              <a:grayscl/>
            </a:blip>
            <a:srcRect l="83990" t="77511"/>
            <a:stretch>
              <a:fillRect/>
            </a:stretch>
          </p:blipFill>
          <p:spPr>
            <a:xfrm rot="16200000">
              <a:off x="8009" y="748"/>
              <a:ext cx="3313" cy="4022"/>
            </a:xfrm>
            <a:prstGeom prst="rect">
              <a:avLst/>
            </a:prstGeom>
          </p:spPr>
        </p:pic>
        <p:sp>
          <p:nvSpPr>
            <p:cNvPr id="5" name="矩形 4"/>
            <p:cNvSpPr/>
            <p:nvPr/>
          </p:nvSpPr>
          <p:spPr>
            <a:xfrm>
              <a:off x="8925" y="3866"/>
              <a:ext cx="1112" cy="519"/>
            </a:xfrm>
            <a:prstGeom prst="rect">
              <a:avLst/>
            </a:prstGeom>
            <a:solidFill>
              <a:schemeClr val="bg1"/>
            </a:solidFill>
            <a:ln w="9525" cap="flat" cmpd="sng" algn="ctr">
              <a:solidFill>
                <a:schemeClr val="bg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4" name="椭圆 3"/>
            <p:cNvSpPr/>
            <p:nvPr/>
          </p:nvSpPr>
          <p:spPr>
            <a:xfrm>
              <a:off x="9243" y="4125"/>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sp>
          <p:nvSpPr>
            <p:cNvPr id="6" name="矩形 5"/>
            <p:cNvSpPr/>
            <p:nvPr/>
          </p:nvSpPr>
          <p:spPr>
            <a:xfrm>
              <a:off x="9005" y="1880"/>
              <a:ext cx="715" cy="1727"/>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9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cxnSp>
          <p:nvCxnSpPr>
            <p:cNvPr id="7" name="直接连接符 6"/>
            <p:cNvCxnSpPr/>
            <p:nvPr/>
          </p:nvCxnSpPr>
          <p:spPr>
            <a:xfrm flipH="1" flipV="1">
              <a:off x="7202" y="4221"/>
              <a:ext cx="2041" cy="54"/>
            </a:xfrm>
            <a:prstGeom prst="line">
              <a:avLst/>
            </a:prstGeom>
            <a:noFill/>
            <a:ln w="9525" cap="flat" cmpd="sng" algn="ctr">
              <a:solidFill>
                <a:srgbClr val="FF0000"/>
              </a:solidFill>
              <a:prstDash val="solid"/>
              <a:round/>
              <a:headEnd type="none" w="med" len="med"/>
              <a:tailEnd type="none" w="med" len="med"/>
            </a:ln>
          </p:spPr>
        </p:cxnSp>
        <p:cxnSp>
          <p:nvCxnSpPr>
            <p:cNvPr id="8" name="直接连接符 7"/>
            <p:cNvCxnSpPr/>
            <p:nvPr/>
          </p:nvCxnSpPr>
          <p:spPr>
            <a:xfrm flipH="1">
              <a:off x="9561" y="4221"/>
              <a:ext cx="2630" cy="77"/>
            </a:xfrm>
            <a:prstGeom prst="line">
              <a:avLst/>
            </a:prstGeom>
            <a:noFill/>
            <a:ln w="9525" cap="flat" cmpd="sng" algn="ctr">
              <a:solidFill>
                <a:srgbClr val="FF0000"/>
              </a:solidFill>
              <a:prstDash val="solid"/>
              <a:round/>
              <a:headEnd type="none" w="med" len="med"/>
              <a:tailEnd type="none" w="med" len="med"/>
            </a:ln>
          </p:spPr>
        </p:cxnSp>
        <p:cxnSp>
          <p:nvCxnSpPr>
            <p:cNvPr id="11" name="直接箭头连接符 10"/>
            <p:cNvCxnSpPr/>
            <p:nvPr/>
          </p:nvCxnSpPr>
          <p:spPr>
            <a:xfrm>
              <a:off x="9800" y="4038"/>
              <a:ext cx="103" cy="211"/>
            </a:xfrm>
            <a:prstGeom prst="straightConnector1">
              <a:avLst/>
            </a:prstGeom>
            <a:noFill/>
            <a:ln w="9525" cap="flat" cmpd="sng" algn="ctr">
              <a:solidFill>
                <a:schemeClr val="tx1"/>
              </a:solidFill>
              <a:prstDash val="solid"/>
              <a:round/>
              <a:headEnd type="none" w="med" len="med"/>
              <a:tailEnd type="arrow" w="med" len="med"/>
            </a:ln>
          </p:spPr>
        </p:cxnSp>
      </p:grpSp>
      <p:grpSp>
        <p:nvGrpSpPr>
          <p:cNvPr id="21" name="组合 20"/>
          <p:cNvGrpSpPr/>
          <p:nvPr/>
        </p:nvGrpSpPr>
        <p:grpSpPr>
          <a:xfrm>
            <a:off x="3780253" y="3072762"/>
            <a:ext cx="3455878" cy="1945400"/>
            <a:chOff x="6543" y="4670"/>
            <a:chExt cx="5443" cy="3166"/>
          </a:xfrm>
        </p:grpSpPr>
        <p:pic>
          <p:nvPicPr>
            <p:cNvPr id="13" name="图片 12"/>
            <p:cNvPicPr>
              <a:picLocks noChangeAspect="1"/>
            </p:cNvPicPr>
            <p:nvPr/>
          </p:nvPicPr>
          <p:blipFill>
            <a:blip r:embed="rId3" cstate="print">
              <a:grayscl/>
            </a:blip>
            <a:srcRect l="77792" t="63593" r="3156"/>
            <a:stretch>
              <a:fillRect/>
            </a:stretch>
          </p:blipFill>
          <p:spPr>
            <a:xfrm rot="16200000">
              <a:off x="7573" y="3639"/>
              <a:ext cx="3166" cy="5227"/>
            </a:xfrm>
            <a:prstGeom prst="rect">
              <a:avLst/>
            </a:prstGeom>
          </p:spPr>
        </p:pic>
        <p:sp>
          <p:nvSpPr>
            <p:cNvPr id="14" name="椭圆 13"/>
            <p:cNvSpPr/>
            <p:nvPr/>
          </p:nvSpPr>
          <p:spPr>
            <a:xfrm>
              <a:off x="9751" y="6224"/>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cxnSp>
          <p:nvCxnSpPr>
            <p:cNvPr id="15" name="直接连接符 14"/>
            <p:cNvCxnSpPr/>
            <p:nvPr/>
          </p:nvCxnSpPr>
          <p:spPr>
            <a:xfrm flipH="1" flipV="1">
              <a:off x="10037" y="6397"/>
              <a:ext cx="1949" cy="444"/>
            </a:xfrm>
            <a:prstGeom prst="line">
              <a:avLst/>
            </a:prstGeom>
            <a:noFill/>
            <a:ln w="9525" cap="flat" cmpd="sng" algn="ctr">
              <a:solidFill>
                <a:srgbClr val="FF0000"/>
              </a:solidFill>
              <a:prstDash val="solid"/>
              <a:round/>
              <a:headEnd type="none" w="med" len="med"/>
              <a:tailEnd type="none" w="med" len="med"/>
            </a:ln>
          </p:spPr>
        </p:cxnSp>
        <p:cxnSp>
          <p:nvCxnSpPr>
            <p:cNvPr id="16" name="直接连接符 15"/>
            <p:cNvCxnSpPr/>
            <p:nvPr/>
          </p:nvCxnSpPr>
          <p:spPr>
            <a:xfrm flipH="1">
              <a:off x="8017" y="6397"/>
              <a:ext cx="1734" cy="211"/>
            </a:xfrm>
            <a:prstGeom prst="line">
              <a:avLst/>
            </a:prstGeom>
            <a:noFill/>
            <a:ln w="9525" cap="flat" cmpd="sng" algn="ctr">
              <a:solidFill>
                <a:srgbClr val="FF0000"/>
              </a:solidFill>
              <a:prstDash val="solid"/>
              <a:round/>
              <a:headEnd type="none" w="med" len="med"/>
              <a:tailEnd type="none" w="med" len="med"/>
            </a:ln>
          </p:spPr>
        </p:cxnSp>
        <p:sp>
          <p:nvSpPr>
            <p:cNvPr id="17" name="弧形 16"/>
            <p:cNvSpPr/>
            <p:nvPr/>
          </p:nvSpPr>
          <p:spPr>
            <a:xfrm rot="6480000">
              <a:off x="9361" y="5798"/>
              <a:ext cx="1097" cy="1009"/>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cxnSp>
          <p:nvCxnSpPr>
            <p:cNvPr id="18" name="直接箭头连接符 17"/>
            <p:cNvCxnSpPr/>
            <p:nvPr/>
          </p:nvCxnSpPr>
          <p:spPr>
            <a:xfrm flipH="1" flipV="1">
              <a:off x="9403" y="6483"/>
              <a:ext cx="158" cy="260"/>
            </a:xfrm>
            <a:prstGeom prst="straightConnector1">
              <a:avLst/>
            </a:prstGeom>
            <a:noFill/>
            <a:ln w="9525" cap="flat" cmpd="sng" algn="ctr">
              <a:solidFill>
                <a:schemeClr val="tx1"/>
              </a:solidFill>
              <a:prstDash val="solid"/>
              <a:round/>
              <a:headEnd type="none" w="med" len="med"/>
              <a:tailEnd type="arrow" w="med" len="med"/>
            </a:ln>
          </p:spPr>
        </p:cxnSp>
        <p:sp>
          <p:nvSpPr>
            <p:cNvPr id="19" name="矩形 18"/>
            <p:cNvSpPr/>
            <p:nvPr/>
          </p:nvSpPr>
          <p:spPr>
            <a:xfrm>
              <a:off x="9641" y="4831"/>
              <a:ext cx="534" cy="1350"/>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7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grpSp>
      <p:sp>
        <p:nvSpPr>
          <p:cNvPr id="22" name="弧形 21"/>
          <p:cNvSpPr/>
          <p:nvPr/>
        </p:nvSpPr>
        <p:spPr>
          <a:xfrm rot="16620000">
            <a:off x="5534967" y="2534605"/>
            <a:ext cx="674070" cy="640636"/>
          </a:xfrm>
          <a:prstGeom prst="arc">
            <a:avLst>
              <a:gd name="adj1" fmla="val 16200000"/>
              <a:gd name="adj2" fmla="val 4637195"/>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9" name="矩形 8">
            <a:extLst>
              <a:ext uri="{FF2B5EF4-FFF2-40B4-BE49-F238E27FC236}">
                <a16:creationId xmlns:a16="http://schemas.microsoft.com/office/drawing/2014/main" id="{6EB104F3-FB8F-5C4C-4FD2-C371EE4C0B89}"/>
              </a:ext>
            </a:extLst>
          </p:cNvPr>
          <p:cNvSpPr/>
          <p:nvPr/>
        </p:nvSpPr>
        <p:spPr>
          <a:xfrm>
            <a:off x="1144304" y="2727404"/>
            <a:ext cx="2766986" cy="7241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全景图拍摄示意</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资料填写完成后删除本页</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a:extLst>
              <a:ext uri="{FF2B5EF4-FFF2-40B4-BE49-F238E27FC236}">
                <a16:creationId xmlns:a16="http://schemas.microsoft.com/office/drawing/2014/main" id="{CCFE47C6-F4DA-811F-7492-7C8CDF988ADB}"/>
              </a:ext>
            </a:extLst>
          </p:cNvPr>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教程</a:t>
            </a:r>
            <a:r>
              <a:rPr lang="en-US" altLang="zh-CN" sz="1800" b="1" kern="100" dirty="0">
                <a:solidFill>
                  <a:srgbClr val="2DCAD1"/>
                </a:solidFill>
                <a:latin typeface="微软雅黑" panose="020B0503020204020204" pitchFamily="34" charset="-122"/>
                <a:ea typeface="微软雅黑" panose="020B0503020204020204" pitchFamily="34" charset="-122"/>
              </a:rPr>
              <a:t>1</a:t>
            </a:r>
            <a:r>
              <a:rPr lang="zh-CN" altLang="en-US" sz="1800" b="1" kern="100" dirty="0">
                <a:solidFill>
                  <a:srgbClr val="2DCAD1"/>
                </a:solidFill>
                <a:latin typeface="微软雅黑" panose="020B0503020204020204" pitchFamily="34" charset="-122"/>
                <a:ea typeface="微软雅黑" panose="020B0503020204020204" pitchFamily="34" charset="-122"/>
              </a:rPr>
              <a:t>：场地照片拍摄教程</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595290" y="1586775"/>
            <a:ext cx="2725226" cy="2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000" dirty="0">
                <a:latin typeface="微软雅黑" panose="020B0503020204020204" pitchFamily="34" charset="-122"/>
                <a:ea typeface="微软雅黑" panose="020B0503020204020204" pitchFamily="34" charset="-122"/>
              </a:rPr>
              <a:t>购买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租赁合同扫描件</a:t>
            </a:r>
          </a:p>
        </p:txBody>
      </p:sp>
      <p:sp>
        <p:nvSpPr>
          <p:cNvPr id="3" name="TextBox 8"/>
          <p:cNvSpPr txBox="1"/>
          <p:nvPr/>
        </p:nvSpPr>
        <p:spPr>
          <a:xfrm>
            <a:off x="595290" y="2234847"/>
            <a:ext cx="2725226" cy="817351"/>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注：若为购买或租赁地，请提供购买或租赁合同扫描件。</a:t>
            </a:r>
            <a:endParaRPr lang="en-US" altLang="zh-CN" sz="1200" dirty="0">
              <a:latin typeface="微软雅黑" panose="020B0503020204020204" pitchFamily="34" charset="-122"/>
              <a:ea typeface="微软雅黑" panose="020B0503020204020204" pitchFamily="34" charset="-122"/>
            </a:endParaRPr>
          </a:p>
          <a:p>
            <a:pPr fontAlgn="ctr">
              <a:defRPr/>
            </a:pPr>
            <a:endParaRPr lang="en-US" altLang="zh-CN" sz="1200" dirty="0">
              <a:latin typeface="微软雅黑" panose="020B0503020204020204" pitchFamily="34" charset="-122"/>
              <a:ea typeface="微软雅黑" panose="020B0503020204020204" pitchFamily="34" charset="-122"/>
            </a:endParaRPr>
          </a:p>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4" name="矩形 3"/>
          <p:cNvSpPr/>
          <p:nvPr/>
        </p:nvSpPr>
        <p:spPr>
          <a:xfrm>
            <a:off x="450927" y="1191348"/>
            <a:ext cx="3952439"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dirty="0">
              <a:latin typeface="微软雅黑" panose="020B0503020204020204" pitchFamily="34" charset="-122"/>
              <a:ea typeface="微软雅黑" panose="020B0503020204020204" pitchFamily="34" charset="-122"/>
            </a:endParaRPr>
          </a:p>
        </p:txBody>
      </p:sp>
      <p:sp>
        <p:nvSpPr>
          <p:cNvPr id="5" name="Text Box 8"/>
          <p:cNvSpPr txBox="1">
            <a:spLocks noChangeArrowheads="1"/>
          </p:cNvSpPr>
          <p:nvPr/>
        </p:nvSpPr>
        <p:spPr bwMode="auto">
          <a:xfrm>
            <a:off x="2061330" y="599764"/>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4</a:t>
            </a:r>
            <a:r>
              <a:rPr lang="zh-CN" altLang="en-US" dirty="0"/>
              <a:t>）候选地购买</a:t>
            </a:r>
            <a:r>
              <a:rPr lang="en-US" altLang="zh-CN" dirty="0"/>
              <a:t>/</a:t>
            </a:r>
            <a:r>
              <a:rPr lang="zh-CN" altLang="en-US" dirty="0"/>
              <a:t>租赁合同</a:t>
            </a:r>
            <a:r>
              <a:rPr lang="en-US" altLang="zh-CN" dirty="0"/>
              <a:t>/</a:t>
            </a:r>
            <a:r>
              <a:rPr lang="zh-CN" altLang="en-US" dirty="0"/>
              <a:t>产权证明：</a:t>
            </a:r>
          </a:p>
        </p:txBody>
      </p:sp>
      <p:sp>
        <p:nvSpPr>
          <p:cNvPr id="6" name="矩形 5"/>
          <p:cNvSpPr/>
          <p:nvPr/>
        </p:nvSpPr>
        <p:spPr>
          <a:xfrm>
            <a:off x="4516956" y="1191348"/>
            <a:ext cx="3808076"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dirty="0">
              <a:latin typeface="微软雅黑" panose="020B0503020204020204" pitchFamily="34" charset="-122"/>
              <a:ea typeface="微软雅黑" panose="020B0503020204020204" pitchFamily="34" charset="-122"/>
            </a:endParaRPr>
          </a:p>
        </p:txBody>
      </p:sp>
      <p:sp>
        <p:nvSpPr>
          <p:cNvPr id="7" name="TextBox 5"/>
          <p:cNvSpPr txBox="1">
            <a:spLocks noChangeArrowheads="1"/>
          </p:cNvSpPr>
          <p:nvPr/>
        </p:nvSpPr>
        <p:spPr bwMode="auto">
          <a:xfrm>
            <a:off x="4760348" y="1694787"/>
            <a:ext cx="2825604" cy="2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200" dirty="0">
                <a:latin typeface="微软雅黑" panose="020B0503020204020204" pitchFamily="34" charset="-122"/>
                <a:ea typeface="微软雅黑" panose="020B0503020204020204" pitchFamily="34" charset="-122"/>
              </a:rPr>
              <a:t>产权证扫描件</a:t>
            </a:r>
          </a:p>
        </p:txBody>
      </p:sp>
      <p:sp>
        <p:nvSpPr>
          <p:cNvPr id="8" name="TextBox 8"/>
          <p:cNvSpPr txBox="1"/>
          <p:nvPr/>
        </p:nvSpPr>
        <p:spPr>
          <a:xfrm>
            <a:off x="4677216" y="2445207"/>
            <a:ext cx="2642860" cy="263353"/>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10" name="矩形 9"/>
          <p:cNvSpPr/>
          <p:nvPr/>
        </p:nvSpPr>
        <p:spPr>
          <a:xfrm>
            <a:off x="204017" y="595817"/>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317990" y="849733"/>
            <a:ext cx="1516718"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候选址一</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b="1" dirty="0">
              <a:ea typeface="微软雅黑" panose="020B0503020204020204" pitchFamily="34" charset="-122"/>
            </a:endParaRPr>
          </a:p>
        </p:txBody>
      </p:sp>
      <p:sp>
        <p:nvSpPr>
          <p:cNvPr id="9" name="矩形 8">
            <a:extLst>
              <a:ext uri="{FF2B5EF4-FFF2-40B4-BE49-F238E27FC236}">
                <a16:creationId xmlns:a16="http://schemas.microsoft.com/office/drawing/2014/main" id="{506630FD-C30F-19A9-31CB-0175F6AE0215}"/>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4164" y="2419406"/>
            <a:ext cx="8547766" cy="1186683"/>
          </a:xfrm>
          <a:prstGeom prst="rect">
            <a:avLst/>
          </a:prstGeom>
          <a:solidFill>
            <a:schemeClr val="accent5">
              <a:lumMod val="40000"/>
              <a:lumOff val="60000"/>
            </a:schemeClr>
          </a:solidFill>
          <a:ln>
            <a:solidFill>
              <a:srgbClr val="00A5AE"/>
            </a:solidFill>
            <a:prstDash val="dash"/>
          </a:ln>
        </p:spPr>
        <p:txBody>
          <a:bodyPr wrap="square" lIns="77925" tIns="38963" rIns="77925" bIns="38963" rtlCol="0">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如果有多个</a:t>
            </a:r>
            <a:r>
              <a:rPr lang="zh-CN" altLang="en-US" sz="2400" b="1" dirty="0">
                <a:latin typeface="微软雅黑" panose="020B0503020204020204" pitchFamily="34" charset="-122"/>
                <a:ea typeface="微软雅黑" panose="020B0503020204020204" pitchFamily="34" charset="-122"/>
              </a:rPr>
              <a:t>体验中心</a:t>
            </a:r>
            <a:r>
              <a:rPr lang="zh-CN" altLang="en-US" sz="2400" dirty="0">
                <a:latin typeface="微软雅黑" panose="020B0503020204020204" pitchFamily="34" charset="-122"/>
                <a:ea typeface="微软雅黑" panose="020B0503020204020204" pitchFamily="34" charset="-122"/>
              </a:rPr>
              <a:t>候选址，</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请按照“体验中心候选址一</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2400" dirty="0">
                <a:latin typeface="微软雅黑" panose="020B0503020204020204" pitchFamily="34" charset="-122"/>
                <a:ea typeface="微软雅黑" panose="020B0503020204020204" pitchFamily="34" charset="-122"/>
              </a:rPr>
              <a:t>模板逐一反馈，若无则此页删除</a:t>
            </a:r>
          </a:p>
        </p:txBody>
      </p:sp>
      <p:sp>
        <p:nvSpPr>
          <p:cNvPr id="2" name="矩形 1">
            <a:extLst>
              <a:ext uri="{FF2B5EF4-FFF2-40B4-BE49-F238E27FC236}">
                <a16:creationId xmlns:a16="http://schemas.microsoft.com/office/drawing/2014/main" id="{9F5582B2-53F2-1634-4D71-05CD9BF2AC36}"/>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
          <p:cNvSpPr txBox="1">
            <a:spLocks noChangeArrowheads="1"/>
          </p:cNvSpPr>
          <p:nvPr/>
        </p:nvSpPr>
        <p:spPr bwMode="auto">
          <a:xfrm>
            <a:off x="2041526" y="575577"/>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5</a:t>
            </a:r>
            <a:r>
              <a:rPr lang="zh-CN" altLang="en-US" dirty="0"/>
              <a:t>）该店人员架构及配备情况：</a:t>
            </a:r>
          </a:p>
        </p:txBody>
      </p:sp>
      <p:sp>
        <p:nvSpPr>
          <p:cNvPr id="10" name="矩形 9"/>
          <p:cNvSpPr/>
          <p:nvPr/>
        </p:nvSpPr>
        <p:spPr>
          <a:xfrm>
            <a:off x="204017" y="58892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204017" y="842836"/>
            <a:ext cx="6620680" cy="263353"/>
          </a:xfrm>
          <a:prstGeom prst="rect">
            <a:avLst/>
          </a:prstGeom>
        </p:spPr>
        <p:txBody>
          <a:bodyPr wrap="none" lIns="77925" tIns="38963" rIns="77925" bIns="38963">
            <a:spAutoFit/>
          </a:bodyPr>
          <a:lstStyle/>
          <a:p>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总经理及其他已有候选人员岗位的请填写具体姓名，其他人员只需要提报计划配备人员数量</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200" b="1" dirty="0">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81282469"/>
              </p:ext>
            </p:extLst>
          </p:nvPr>
        </p:nvGraphicFramePr>
        <p:xfrm>
          <a:off x="1062703" y="1124117"/>
          <a:ext cx="7018593" cy="3967913"/>
        </p:xfrm>
        <a:graphic>
          <a:graphicData uri="http://schemas.openxmlformats.org/drawingml/2006/table">
            <a:tbl>
              <a:tblPr/>
              <a:tblGrid>
                <a:gridCol w="866113">
                  <a:extLst>
                    <a:ext uri="{9D8B030D-6E8A-4147-A177-3AD203B41FA5}">
                      <a16:colId xmlns:a16="http://schemas.microsoft.com/office/drawing/2014/main" val="20000"/>
                    </a:ext>
                  </a:extLst>
                </a:gridCol>
                <a:gridCol w="1451353">
                  <a:extLst>
                    <a:ext uri="{9D8B030D-6E8A-4147-A177-3AD203B41FA5}">
                      <a16:colId xmlns:a16="http://schemas.microsoft.com/office/drawing/2014/main" val="20002"/>
                    </a:ext>
                  </a:extLst>
                </a:gridCol>
                <a:gridCol w="1703763">
                  <a:extLst>
                    <a:ext uri="{9D8B030D-6E8A-4147-A177-3AD203B41FA5}">
                      <a16:colId xmlns:a16="http://schemas.microsoft.com/office/drawing/2014/main" val="20003"/>
                    </a:ext>
                  </a:extLst>
                </a:gridCol>
                <a:gridCol w="1498682">
                  <a:extLst>
                    <a:ext uri="{9D8B030D-6E8A-4147-A177-3AD203B41FA5}">
                      <a16:colId xmlns:a16="http://schemas.microsoft.com/office/drawing/2014/main" val="20004"/>
                    </a:ext>
                  </a:extLst>
                </a:gridCol>
                <a:gridCol w="1498682">
                  <a:extLst>
                    <a:ext uri="{9D8B030D-6E8A-4147-A177-3AD203B41FA5}">
                      <a16:colId xmlns:a16="http://schemas.microsoft.com/office/drawing/2014/main" val="20005"/>
                    </a:ext>
                  </a:extLst>
                </a:gridCol>
              </a:tblGrid>
              <a:tr h="248579">
                <a:tc grid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人员配备情况</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职位</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人员数量配备参考</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计划配备人员数量</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候选人员姓名</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总经理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45462">
                <a:tc rowSpan="7">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销售端</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销售经理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网销经理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市场经理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分销经理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销售顾问</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内训师</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试驾专员</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48579">
                <a:tc row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售后服务端</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服务经理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技术主管</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配件经理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服务顾问</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机修技师</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p:sp>
        <p:nvSpPr>
          <p:cNvPr id="2" name="矩形 1">
            <a:extLst>
              <a:ext uri="{FF2B5EF4-FFF2-40B4-BE49-F238E27FC236}">
                <a16:creationId xmlns:a16="http://schemas.microsoft.com/office/drawing/2014/main" id="{B8937DB2-21D9-D1FD-5366-E9531E245E90}"/>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3748" y="566361"/>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品牌推广策略</a:t>
            </a:r>
          </a:p>
        </p:txBody>
      </p:sp>
      <p:sp>
        <p:nvSpPr>
          <p:cNvPr id="5" name="TextBox 5"/>
          <p:cNvSpPr txBox="1">
            <a:spLocks noChangeArrowheads="1"/>
          </p:cNvSpPr>
          <p:nvPr/>
        </p:nvSpPr>
        <p:spPr bwMode="auto">
          <a:xfrm>
            <a:off x="583864" y="945735"/>
            <a:ext cx="8109209" cy="3858263"/>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若双方达成意向后，在当地的品牌推广计划。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当地市场商圈竞品分析；</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市场宣传计划（线上</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线下）；</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新媒体发展规划；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零售及大客户开发计划（若该工作已开展且取得成绩，请详细表述推广策略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渗透对象或行业</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成交规模）；</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渠道拓展计划（直营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二网）；</a:t>
            </a: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en-US" altLang="zh-CN" sz="1200" dirty="0">
                <a:latin typeface="微软雅黑" panose="020B0503020204020204" pitchFamily="34" charset="-122"/>
                <a:ea typeface="微软雅黑" panose="020B0503020204020204" pitchFamily="34" charset="-122"/>
              </a:rPr>
              <a:t>……</a:t>
            </a:r>
          </a:p>
        </p:txBody>
      </p:sp>
      <p:sp>
        <p:nvSpPr>
          <p:cNvPr id="2" name="矩形 1">
            <a:extLst>
              <a:ext uri="{FF2B5EF4-FFF2-40B4-BE49-F238E27FC236}">
                <a16:creationId xmlns:a16="http://schemas.microsoft.com/office/drawing/2014/main" id="{1779CF10-01ED-4642-89FC-4EA438808926}"/>
              </a:ext>
            </a:extLst>
          </p:cNvPr>
          <p:cNvSpPr/>
          <p:nvPr/>
        </p:nvSpPr>
        <p:spPr>
          <a:xfrm>
            <a:off x="323528" y="160450"/>
            <a:ext cx="201622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四、新店营销规划</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p14="http://schemas.microsoft.com/office/powerpoint/2010/main" val="1663931356"/>
              </p:ext>
            </p:extLst>
          </p:nvPr>
        </p:nvGraphicFramePr>
        <p:xfrm>
          <a:off x="307572" y="3785568"/>
          <a:ext cx="8252565" cy="1340370"/>
        </p:xfrm>
        <a:graphic>
          <a:graphicData uri="http://schemas.openxmlformats.org/drawingml/2006/table">
            <a:tbl>
              <a:tblPr/>
              <a:tblGrid>
                <a:gridCol w="1886300">
                  <a:extLst>
                    <a:ext uri="{9D8B030D-6E8A-4147-A177-3AD203B41FA5}">
                      <a16:colId xmlns:a16="http://schemas.microsoft.com/office/drawing/2014/main" val="20000"/>
                    </a:ext>
                  </a:extLst>
                </a:gridCol>
                <a:gridCol w="1273253">
                  <a:extLst>
                    <a:ext uri="{9D8B030D-6E8A-4147-A177-3AD203B41FA5}">
                      <a16:colId xmlns:a16="http://schemas.microsoft.com/office/drawing/2014/main" val="20001"/>
                    </a:ext>
                  </a:extLst>
                </a:gridCol>
                <a:gridCol w="1273253">
                  <a:extLst>
                    <a:ext uri="{9D8B030D-6E8A-4147-A177-3AD203B41FA5}">
                      <a16:colId xmlns:a16="http://schemas.microsoft.com/office/drawing/2014/main" val="20002"/>
                    </a:ext>
                  </a:extLst>
                </a:gridCol>
                <a:gridCol w="1273253">
                  <a:extLst>
                    <a:ext uri="{9D8B030D-6E8A-4147-A177-3AD203B41FA5}">
                      <a16:colId xmlns:a16="http://schemas.microsoft.com/office/drawing/2014/main" val="20003"/>
                    </a:ext>
                  </a:extLst>
                </a:gridCol>
                <a:gridCol w="1273253">
                  <a:extLst>
                    <a:ext uri="{9D8B030D-6E8A-4147-A177-3AD203B41FA5}">
                      <a16:colId xmlns:a16="http://schemas.microsoft.com/office/drawing/2014/main" val="20004"/>
                    </a:ext>
                  </a:extLst>
                </a:gridCol>
                <a:gridCol w="1273253">
                  <a:extLst>
                    <a:ext uri="{9D8B030D-6E8A-4147-A177-3AD203B41FA5}">
                      <a16:colId xmlns:a16="http://schemas.microsoft.com/office/drawing/2014/main" val="20005"/>
                    </a:ext>
                  </a:extLst>
                </a:gridCol>
              </a:tblGrid>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零售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网约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出租车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政企</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矩形 2"/>
          <p:cNvSpPr/>
          <p:nvPr/>
        </p:nvSpPr>
        <p:spPr>
          <a:xfrm>
            <a:off x="232174" y="555526"/>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整车销售计划</a:t>
            </a:r>
          </a:p>
        </p:txBody>
      </p:sp>
      <p:sp>
        <p:nvSpPr>
          <p:cNvPr id="5" name="矩形 4"/>
          <p:cNvSpPr/>
          <p:nvPr/>
        </p:nvSpPr>
        <p:spPr>
          <a:xfrm>
            <a:off x="336489" y="834842"/>
            <a:ext cx="2350280"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2026</a:t>
            </a:r>
            <a:r>
              <a:rPr lang="zh-CN" altLang="en-US" sz="1200" dirty="0">
                <a:latin typeface="微软雅黑" panose="020B0503020204020204" pitchFamily="34" charset="-122"/>
                <a:ea typeface="微软雅黑" panose="020B0503020204020204" pitchFamily="34" charset="-122"/>
              </a:rPr>
              <a:t>年至</a:t>
            </a:r>
            <a:r>
              <a:rPr lang="en-US" altLang="zh-CN" sz="1200" dirty="0">
                <a:latin typeface="微软雅黑" panose="020B0503020204020204" pitchFamily="34" charset="-122"/>
                <a:ea typeface="微软雅黑" panose="020B0503020204020204" pitchFamily="34" charset="-122"/>
              </a:rPr>
              <a:t>2027</a:t>
            </a:r>
            <a:r>
              <a:rPr lang="zh-CN" altLang="en-US" sz="1200" dirty="0">
                <a:latin typeface="微软雅黑" panose="020B0503020204020204" pitchFamily="34" charset="-122"/>
                <a:ea typeface="微软雅黑" panose="020B0503020204020204" pitchFamily="34" charset="-122"/>
              </a:rPr>
              <a:t>年销售规划</a:t>
            </a:r>
          </a:p>
        </p:txBody>
      </p:sp>
      <p:sp>
        <p:nvSpPr>
          <p:cNvPr id="6" name="TextBox 6"/>
          <p:cNvSpPr txBox="1"/>
          <p:nvPr/>
        </p:nvSpPr>
        <p:spPr>
          <a:xfrm>
            <a:off x="7625712" y="869850"/>
            <a:ext cx="1063503"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a:t>
            </a:r>
          </a:p>
        </p:txBody>
      </p:sp>
      <p:sp>
        <p:nvSpPr>
          <p:cNvPr id="7" name="矩形 6"/>
          <p:cNvSpPr/>
          <p:nvPr/>
        </p:nvSpPr>
        <p:spPr>
          <a:xfrm>
            <a:off x="307571" y="2029554"/>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2026</a:t>
            </a:r>
            <a:r>
              <a:rPr lang="zh-CN" altLang="en-US" sz="1200" dirty="0">
                <a:latin typeface="微软雅黑" panose="020B0503020204020204" pitchFamily="34" charset="-122"/>
                <a:ea typeface="微软雅黑" panose="020B0503020204020204" pitchFamily="34" charset="-122"/>
              </a:rPr>
              <a:t>年销售目标月度分解</a:t>
            </a:r>
          </a:p>
        </p:txBody>
      </p:sp>
      <p:sp>
        <p:nvSpPr>
          <p:cNvPr id="9" name="TextBox 10"/>
          <p:cNvSpPr txBox="1"/>
          <p:nvPr/>
        </p:nvSpPr>
        <p:spPr>
          <a:xfrm>
            <a:off x="7321746" y="2009034"/>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
        <p:nvSpPr>
          <p:cNvPr id="11" name="矩形 10"/>
          <p:cNvSpPr/>
          <p:nvPr/>
        </p:nvSpPr>
        <p:spPr>
          <a:xfrm>
            <a:off x="336489" y="3505756"/>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2026</a:t>
            </a:r>
            <a:r>
              <a:rPr lang="zh-CN" altLang="en-US" sz="1200" dirty="0">
                <a:latin typeface="微软雅黑" panose="020B0503020204020204" pitchFamily="34" charset="-122"/>
                <a:ea typeface="微软雅黑" panose="020B0503020204020204" pitchFamily="34" charset="-122"/>
              </a:rPr>
              <a:t>年销售目标按店分解</a:t>
            </a:r>
          </a:p>
        </p:txBody>
      </p:sp>
      <p:graphicFrame>
        <p:nvGraphicFramePr>
          <p:cNvPr id="14" name="表格 13"/>
          <p:cNvGraphicFramePr>
            <a:graphicFrameLocks noGrp="1"/>
          </p:cNvGraphicFramePr>
          <p:nvPr>
            <p:extLst>
              <p:ext uri="{D42A27DB-BD31-4B8C-83A1-F6EECF244321}">
                <p14:modId xmlns:p14="http://schemas.microsoft.com/office/powerpoint/2010/main" val="3990287674"/>
              </p:ext>
            </p:extLst>
          </p:nvPr>
        </p:nvGraphicFramePr>
        <p:xfrm>
          <a:off x="324879" y="1109149"/>
          <a:ext cx="8207560" cy="879267"/>
        </p:xfrm>
        <a:graphic>
          <a:graphicData uri="http://schemas.openxmlformats.org/drawingml/2006/table">
            <a:tbl>
              <a:tblPr/>
              <a:tblGrid>
                <a:gridCol w="1641512">
                  <a:extLst>
                    <a:ext uri="{9D8B030D-6E8A-4147-A177-3AD203B41FA5}">
                      <a16:colId xmlns:a16="http://schemas.microsoft.com/office/drawing/2014/main" val="20000"/>
                    </a:ext>
                  </a:extLst>
                </a:gridCol>
                <a:gridCol w="1641512">
                  <a:extLst>
                    <a:ext uri="{9D8B030D-6E8A-4147-A177-3AD203B41FA5}">
                      <a16:colId xmlns:a16="http://schemas.microsoft.com/office/drawing/2014/main" val="20001"/>
                    </a:ext>
                  </a:extLst>
                </a:gridCol>
                <a:gridCol w="1641512">
                  <a:extLst>
                    <a:ext uri="{9D8B030D-6E8A-4147-A177-3AD203B41FA5}">
                      <a16:colId xmlns:a16="http://schemas.microsoft.com/office/drawing/2014/main" val="20004"/>
                    </a:ext>
                  </a:extLst>
                </a:gridCol>
                <a:gridCol w="1641512">
                  <a:extLst>
                    <a:ext uri="{9D8B030D-6E8A-4147-A177-3AD203B41FA5}">
                      <a16:colId xmlns:a16="http://schemas.microsoft.com/office/drawing/2014/main" val="20005"/>
                    </a:ext>
                  </a:extLst>
                </a:gridCol>
                <a:gridCol w="1641512">
                  <a:extLst>
                    <a:ext uri="{9D8B030D-6E8A-4147-A177-3AD203B41FA5}">
                      <a16:colId xmlns:a16="http://schemas.microsoft.com/office/drawing/2014/main" val="1103574779"/>
                    </a:ext>
                  </a:extLst>
                </a:gridCol>
              </a:tblGrid>
              <a:tr h="293089">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2027</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2028</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93089">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销售预测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93089">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增长率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714165384"/>
              </p:ext>
            </p:extLst>
          </p:nvPr>
        </p:nvGraphicFramePr>
        <p:xfrm>
          <a:off x="307573" y="2283718"/>
          <a:ext cx="8252554" cy="1158241"/>
        </p:xfrm>
        <a:graphic>
          <a:graphicData uri="http://schemas.openxmlformats.org/drawingml/2006/table">
            <a:tbl>
              <a:tblPr/>
              <a:tblGrid>
                <a:gridCol w="881775">
                  <a:extLst>
                    <a:ext uri="{9D8B030D-6E8A-4147-A177-3AD203B41FA5}">
                      <a16:colId xmlns:a16="http://schemas.microsoft.com/office/drawing/2014/main" val="20000"/>
                    </a:ext>
                  </a:extLst>
                </a:gridCol>
                <a:gridCol w="566983">
                  <a:extLst>
                    <a:ext uri="{9D8B030D-6E8A-4147-A177-3AD203B41FA5}">
                      <a16:colId xmlns:a16="http://schemas.microsoft.com/office/drawing/2014/main" val="20001"/>
                    </a:ext>
                  </a:extLst>
                </a:gridCol>
                <a:gridCol w="566983">
                  <a:extLst>
                    <a:ext uri="{9D8B030D-6E8A-4147-A177-3AD203B41FA5}">
                      <a16:colId xmlns:a16="http://schemas.microsoft.com/office/drawing/2014/main" val="20002"/>
                    </a:ext>
                  </a:extLst>
                </a:gridCol>
                <a:gridCol w="566983">
                  <a:extLst>
                    <a:ext uri="{9D8B030D-6E8A-4147-A177-3AD203B41FA5}">
                      <a16:colId xmlns:a16="http://schemas.microsoft.com/office/drawing/2014/main" val="20003"/>
                    </a:ext>
                  </a:extLst>
                </a:gridCol>
                <a:gridCol w="566983">
                  <a:extLst>
                    <a:ext uri="{9D8B030D-6E8A-4147-A177-3AD203B41FA5}">
                      <a16:colId xmlns:a16="http://schemas.microsoft.com/office/drawing/2014/main" val="20004"/>
                    </a:ext>
                  </a:extLst>
                </a:gridCol>
                <a:gridCol w="566983">
                  <a:extLst>
                    <a:ext uri="{9D8B030D-6E8A-4147-A177-3AD203B41FA5}">
                      <a16:colId xmlns:a16="http://schemas.microsoft.com/office/drawing/2014/main" val="20005"/>
                    </a:ext>
                  </a:extLst>
                </a:gridCol>
                <a:gridCol w="566983">
                  <a:extLst>
                    <a:ext uri="{9D8B030D-6E8A-4147-A177-3AD203B41FA5}">
                      <a16:colId xmlns:a16="http://schemas.microsoft.com/office/drawing/2014/main" val="20006"/>
                    </a:ext>
                  </a:extLst>
                </a:gridCol>
                <a:gridCol w="566983">
                  <a:extLst>
                    <a:ext uri="{9D8B030D-6E8A-4147-A177-3AD203B41FA5}">
                      <a16:colId xmlns:a16="http://schemas.microsoft.com/office/drawing/2014/main" val="20007"/>
                    </a:ext>
                  </a:extLst>
                </a:gridCol>
                <a:gridCol w="566983">
                  <a:extLst>
                    <a:ext uri="{9D8B030D-6E8A-4147-A177-3AD203B41FA5}">
                      <a16:colId xmlns:a16="http://schemas.microsoft.com/office/drawing/2014/main" val="20008"/>
                    </a:ext>
                  </a:extLst>
                </a:gridCol>
                <a:gridCol w="566983">
                  <a:extLst>
                    <a:ext uri="{9D8B030D-6E8A-4147-A177-3AD203B41FA5}">
                      <a16:colId xmlns:a16="http://schemas.microsoft.com/office/drawing/2014/main" val="20009"/>
                    </a:ext>
                  </a:extLst>
                </a:gridCol>
                <a:gridCol w="566983">
                  <a:extLst>
                    <a:ext uri="{9D8B030D-6E8A-4147-A177-3AD203B41FA5}">
                      <a16:colId xmlns:a16="http://schemas.microsoft.com/office/drawing/2014/main" val="20010"/>
                    </a:ext>
                  </a:extLst>
                </a:gridCol>
                <a:gridCol w="566983">
                  <a:extLst>
                    <a:ext uri="{9D8B030D-6E8A-4147-A177-3AD203B41FA5}">
                      <a16:colId xmlns:a16="http://schemas.microsoft.com/office/drawing/2014/main" val="20011"/>
                    </a:ext>
                  </a:extLst>
                </a:gridCol>
                <a:gridCol w="566983">
                  <a:extLst>
                    <a:ext uri="{9D8B030D-6E8A-4147-A177-3AD203B41FA5}">
                      <a16:colId xmlns:a16="http://schemas.microsoft.com/office/drawing/2014/main" val="20012"/>
                    </a:ext>
                  </a:extLst>
                </a:gridCol>
                <a:gridCol w="566983">
                  <a:extLst>
                    <a:ext uri="{9D8B030D-6E8A-4147-A177-3AD203B41FA5}">
                      <a16:colId xmlns:a16="http://schemas.microsoft.com/office/drawing/2014/main" val="20013"/>
                    </a:ext>
                  </a:extLst>
                </a:gridCol>
              </a:tblGrid>
              <a:tr h="206829">
                <a:tc row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日期</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12">
                  <a:txBody>
                    <a:bodyPr/>
                    <a:lstStyle/>
                    <a:p>
                      <a:pPr algn="ctr"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2026</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年</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37853">
                <a:tc vMerge="1">
                  <a:txBody>
                    <a:bodyPr/>
                    <a:lstStyle/>
                    <a:p>
                      <a:endParaRPr lang="zh-CN"/>
                    </a:p>
                  </a:txBody>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7</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9</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a16="http://schemas.microsoft.com/office/drawing/2014/main" val="10001"/>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 name="TextBox 10"/>
          <p:cNvSpPr txBox="1"/>
          <p:nvPr/>
        </p:nvSpPr>
        <p:spPr>
          <a:xfrm>
            <a:off x="7321746" y="3505756"/>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
        <p:nvSpPr>
          <p:cNvPr id="8" name="矩形 7">
            <a:extLst>
              <a:ext uri="{FF2B5EF4-FFF2-40B4-BE49-F238E27FC236}">
                <a16:creationId xmlns:a16="http://schemas.microsoft.com/office/drawing/2014/main" id="{5B251237-A0BD-C809-84A9-869D7FA3A2E0}"/>
              </a:ext>
            </a:extLst>
          </p:cNvPr>
          <p:cNvSpPr/>
          <p:nvPr/>
        </p:nvSpPr>
        <p:spPr>
          <a:xfrm>
            <a:off x="323528" y="160450"/>
            <a:ext cx="201622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四、新店营销规划</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432290" y="619732"/>
            <a:ext cx="8260783" cy="4166264"/>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（若此页面不够，可另起页。）</a:t>
            </a:r>
          </a:p>
        </p:txBody>
      </p:sp>
      <p:sp>
        <p:nvSpPr>
          <p:cNvPr id="4" name="矩形 3">
            <a:extLst>
              <a:ext uri="{FF2B5EF4-FFF2-40B4-BE49-F238E27FC236}">
                <a16:creationId xmlns:a16="http://schemas.microsoft.com/office/drawing/2014/main" id="{9D0CF454-2BED-F62A-8F43-7182795EE0D6}"/>
              </a:ext>
            </a:extLst>
          </p:cNvPr>
          <p:cNvSpPr/>
          <p:nvPr/>
        </p:nvSpPr>
        <p:spPr>
          <a:xfrm>
            <a:off x="323528" y="158943"/>
            <a:ext cx="1584176"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五、盈亏分析</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5051" y="411511"/>
            <a:ext cx="8793246" cy="4733808"/>
          </a:xfrm>
          <a:prstGeom prst="rect">
            <a:avLst/>
          </a:prstGeom>
        </p:spPr>
        <p:txBody>
          <a:bodyPr wrap="square" lIns="77925" tIns="38963" rIns="77925" bIns="38963">
            <a:spAutoFit/>
          </a:bodyPr>
          <a:lstStyle/>
          <a:p>
            <a:pPr marL="292100" indent="-292100" algn="just">
              <a:lnSpc>
                <a:spcPct val="150000"/>
              </a:lnSpc>
              <a:buFont typeface="+mj-lt"/>
              <a:buAutoNum type="arabicPeriod"/>
            </a:pP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algn="just">
              <a:lnSpc>
                <a:spcPct val="150000"/>
              </a:lnSpc>
            </a:pPr>
            <a:endParaRPr lang="en-US" altLang="zh-CN" sz="1000" dirty="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a:solidFill>
                  <a:prstClr val="black"/>
                </a:solidFill>
                <a:latin typeface="微软雅黑" panose="020B0503020204020204" pitchFamily="34" charset="-122"/>
                <a:ea typeface="微软雅黑" panose="020B0503020204020204" pitchFamily="34" charset="-122"/>
              </a:rPr>
              <a:t>广汽埃安新能源汽车股份有限公司：</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algn="just">
              <a:lnSpc>
                <a:spcPct val="150000"/>
              </a:lnSpc>
            </a:pPr>
            <a:r>
              <a:rPr lang="zh-CN" altLang="en-US" sz="1000" dirty="0">
                <a:solidFill>
                  <a:prstClr val="black"/>
                </a:solidFill>
                <a:latin typeface="微软雅黑" panose="020B0503020204020204" pitchFamily="34" charset="-122"/>
                <a:ea typeface="微软雅黑" panose="020B0503020204020204" pitchFamily="34" charset="-122"/>
              </a:rPr>
              <a:t>        关于本次建店申请，我司作出以下承诺：</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申请公司承诺提</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供申请书所要求的全部真实有效资料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如因资料的不完整、不真实等造成对申请公司</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做</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出不利的判断</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一切责任由申请公司承担</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申请公司声明按本申请书要求所提供的所有资料和信息都是真实的，且保证按本申请书内容履行</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。如发现</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申请公司提交的相关申请资料中如有错误或虚假内容</a:t>
            </a:r>
            <a:r>
              <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或者实际开展实施的投资行为与申请书不一致</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等</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情形，</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将有权决定拒绝其申请或者取消其经销商认定资格或立即终止由</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与其签署的任何协议</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申请公司同意自行承担申请过程中所产生的一切义务和费用</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申请公司同意</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对认为有必要核对的资料进行</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核查，</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而不被认为这是对其权利的侵犯</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鉴于</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承诺对申请者的所有资料保密，申请公司在申请过程中向</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所提供的所有文件（原件或复印件）、图片等所有资料，在今后将成为</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的财产并由</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保管</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在申请过程中，若</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需要申请公司提供额外资料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辅助</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判断是否批准其申请的依据，申请公司</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需配合</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提供。否则，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有权拒绝其申请</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申请公司应保证具备履行后续合作事宜要求的独立的决策能力和履行能力。</a:t>
            </a:r>
            <a:endParaRPr lang="en-US"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454660" indent="227330" algn="just">
              <a:lnSpc>
                <a:spcPct val="125000"/>
              </a:lnSpc>
            </a:pP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                                                                              申请公司</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盖章</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454660" indent="227330"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法人</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董事长</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签名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indent="681990"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日</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期 ：</a:t>
            </a:r>
            <a:r>
              <a:rPr lang="en-US" altLang="zh-CN" sz="1000" u="sng"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年</a:t>
            </a:r>
            <a:r>
              <a:rPr lang="zh-CN" altLang="en-US" sz="1000" u="sng"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月</a:t>
            </a:r>
            <a:r>
              <a:rPr lang="zh-CN" altLang="en-US" sz="1000" u="sng"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日</a:t>
            </a:r>
            <a:r>
              <a:rPr lang="en-US" altLang="zh-CN" sz="1000" u="sng" kern="100" dirty="0">
                <a:solidFill>
                  <a:prstClr val="black"/>
                </a:solidFill>
                <a:latin typeface="微软雅黑" panose="020B0503020204020204" pitchFamily="34" charset="-122"/>
                <a:ea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683568" y="2850055"/>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必须将本页打印提供申请公司盖章及法人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董事长签字的扫描成图片格式粘贴至本页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TextBox 4"/>
          <p:cNvSpPr txBox="1"/>
          <p:nvPr/>
        </p:nvSpPr>
        <p:spPr>
          <a:xfrm>
            <a:off x="2540" y="452449"/>
            <a:ext cx="9118600" cy="499624"/>
          </a:xfrm>
          <a:prstGeom prst="rect">
            <a:avLst/>
          </a:prstGeom>
          <a:noFill/>
        </p:spPr>
        <p:txBody>
          <a:bodyPr wrap="square" rtlCol="0">
            <a:spAutoFit/>
          </a:bodyPr>
          <a:lstStyle/>
          <a:p>
            <a:pPr algn="ctr" defTabSz="914400">
              <a:lnSpc>
                <a:spcPct val="150000"/>
              </a:lnSpc>
            </a:pPr>
            <a:r>
              <a:rPr lang="zh-CN" altLang="en-US" sz="2000" b="1" dirty="0">
                <a:solidFill>
                  <a:prstClr val="black"/>
                </a:solidFill>
                <a:latin typeface="微软雅黑" panose="020B0503020204020204" pitchFamily="34" charset="-122"/>
                <a:ea typeface="微软雅黑" panose="020B0503020204020204" pitchFamily="34" charset="-122"/>
              </a:rPr>
              <a:t>申请公司声明</a:t>
            </a:r>
          </a:p>
        </p:txBody>
      </p:sp>
      <p:sp>
        <p:nvSpPr>
          <p:cNvPr id="6" name="矩形 5">
            <a:extLst>
              <a:ext uri="{FF2B5EF4-FFF2-40B4-BE49-F238E27FC236}">
                <a16:creationId xmlns:a16="http://schemas.microsoft.com/office/drawing/2014/main" id="{459DE502-3493-FB5D-393E-3480B5397989}"/>
              </a:ext>
            </a:extLst>
          </p:cNvPr>
          <p:cNvSpPr/>
          <p:nvPr/>
        </p:nvSpPr>
        <p:spPr>
          <a:xfrm>
            <a:off x="323528" y="158943"/>
            <a:ext cx="1799590" cy="396583"/>
          </a:xfrm>
          <a:prstGeom prst="rect">
            <a:avLst/>
          </a:prstGeom>
        </p:spPr>
        <p:txBody>
          <a:bodyPr wrap="square" anchor="ctr" anchorCtr="0">
            <a:spAutoFit/>
          </a:bodyPr>
          <a:lstStyle/>
          <a:p>
            <a:pPr>
              <a:lnSpc>
                <a:spcPct val="120000"/>
              </a:lnSpc>
              <a:spcAft>
                <a:spcPts val="0"/>
              </a:spcAft>
              <a:defRPr/>
            </a:pPr>
            <a:r>
              <a:rPr lang="zh-CN" altLang="en-US" sz="1800" b="1" kern="100" dirty="0">
                <a:solidFill>
                  <a:srgbClr val="2DCAD1"/>
                </a:solidFill>
                <a:latin typeface="微软雅黑" panose="020B0503020204020204" pitchFamily="34" charset="-122"/>
                <a:ea typeface="微软雅黑" panose="020B0503020204020204" pitchFamily="34" charset="-122"/>
              </a:rPr>
              <a:t>申请公司申明</a:t>
            </a:r>
          </a:p>
        </p:txBody>
      </p:sp>
    </p:spTree>
    <p:extLst>
      <p:ext uri="{BB962C8B-B14F-4D97-AF65-F5344CB8AC3E}">
        <p14:creationId xmlns:p14="http://schemas.microsoft.com/office/powerpoint/2010/main" val="12266746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172" y="629561"/>
            <a:ext cx="8593839" cy="3310341"/>
          </a:xfrm>
          <a:prstGeom prst="rect">
            <a:avLst/>
          </a:prstGeom>
        </p:spPr>
        <p:txBody>
          <a:bodyPr wrap="square" lIns="77925" tIns="38963" rIns="77925" bIns="38963">
            <a:spAutoFit/>
          </a:bodyPr>
          <a:lstStyle/>
          <a:p>
            <a:pPr algn="just">
              <a:lnSpc>
                <a:spcPct val="150000"/>
              </a:lnSpc>
            </a:pPr>
            <a:r>
              <a:rPr lang="zh-CN" altLang="zh-CN" sz="1000" b="1" kern="100" dirty="0">
                <a:solidFill>
                  <a:srgbClr val="2DCAD1"/>
                </a:solidFill>
                <a:latin typeface="微软雅黑" panose="020B0503020204020204" pitchFamily="34" charset="-122"/>
                <a:ea typeface="微软雅黑" panose="020B0503020204020204" pitchFamily="34" charset="-122"/>
              </a:rPr>
              <a:t>【附表】</a:t>
            </a:r>
            <a:endParaRPr lang="zh-CN" altLang="zh-CN" sz="900" kern="100" dirty="0">
              <a:solidFill>
                <a:srgbClr val="2DCAD1"/>
              </a:solidFill>
              <a:latin typeface="微软雅黑" panose="020B0503020204020204" pitchFamily="34" charset="-122"/>
              <a:ea typeface="微软雅黑" panose="020B0503020204020204" pitchFamily="34" charset="-122"/>
            </a:endParaRPr>
          </a:p>
          <a:p>
            <a:pPr algn="just">
              <a:lnSpc>
                <a:spcPct val="150000"/>
              </a:lnSpc>
            </a:pPr>
            <a:r>
              <a:rPr lang="zh-CN" altLang="zh-CN" sz="1000" kern="100" dirty="0">
                <a:latin typeface="微软雅黑" panose="020B0503020204020204" pitchFamily="34" charset="-122"/>
                <a:ea typeface="微软雅黑" panose="020B0503020204020204" pitchFamily="34" charset="-122"/>
              </a:rPr>
              <a:t>需要和申请书一并提交的附件（复印件）清单（如某份文件不能提供，请说明原因）：</a:t>
            </a:r>
            <a:endParaRPr lang="zh-CN" altLang="zh-CN" sz="9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营业执照复印件</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企业法人代表身份证复印件（正反面、加盖公司章）</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最近三年的申请公司资产负债表、损益表及</a:t>
            </a:r>
            <a:r>
              <a:rPr lang="zh-CN" altLang="en-US" sz="1000" kern="100" dirty="0">
                <a:latin typeface="微软雅黑" panose="020B0503020204020204" pitchFamily="34" charset="-122"/>
                <a:ea typeface="微软雅黑" panose="020B0503020204020204" pitchFamily="34" charset="-122"/>
              </a:rPr>
              <a:t>现金流量表</a:t>
            </a:r>
            <a:r>
              <a:rPr lang="zh-CN" altLang="zh-CN" sz="1000" kern="100" dirty="0">
                <a:latin typeface="微软雅黑" panose="020B0503020204020204" pitchFamily="34" charset="-122"/>
                <a:ea typeface="微软雅黑" panose="020B0503020204020204" pitchFamily="34" charset="-122"/>
              </a:rPr>
              <a:t>（加盖公章）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最近三年的所得税表（加盖税务局公章）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企业信用报告</a:t>
            </a:r>
            <a:r>
              <a:rPr lang="zh-CN" altLang="en-US"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最近三年的申请公司审计报告</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建议提供资金证明</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请提供能全面反映现有经营场地的照片（请插入文档内）</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关于建设</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的城市</a:t>
            </a:r>
            <a:r>
              <a:rPr lang="zh-CN" altLang="en-US" sz="1000" kern="100" dirty="0">
                <a:latin typeface="微软雅黑" panose="020B0503020204020204" pitchFamily="34" charset="-122"/>
                <a:ea typeface="微软雅黑" panose="020B0503020204020204" pitchFamily="34" charset="-122"/>
              </a:rPr>
              <a:t>新能源政策、规划</a:t>
            </a:r>
            <a:r>
              <a:rPr lang="zh-CN" altLang="zh-CN" sz="1000" kern="100" dirty="0">
                <a:latin typeface="微软雅黑" panose="020B0503020204020204" pitchFamily="34" charset="-122"/>
                <a:ea typeface="微软雅黑" panose="020B0503020204020204" pitchFamily="34" charset="-122"/>
              </a:rPr>
              <a:t>及建筑法规的相关文件</a:t>
            </a:r>
            <a:r>
              <a:rPr lang="en-US" altLang="zh-CN"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复印件</a:t>
            </a:r>
            <a:r>
              <a:rPr lang="en-US" altLang="zh-CN" sz="1000" kern="100" dirty="0">
                <a:latin typeface="微软雅黑" panose="020B0503020204020204" pitchFamily="34" charset="-122"/>
                <a:ea typeface="微软雅黑" panose="020B0503020204020204" pitchFamily="34" charset="-122"/>
              </a:rPr>
              <a:t>)</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的场地产权或租赁证明复印件、土地政府规划文件</a:t>
            </a:r>
            <a:endParaRPr lang="en-US" altLang="zh-CN" sz="1000" kern="100" dirty="0">
              <a:latin typeface="微软雅黑" panose="020B0503020204020204" pitchFamily="34" charset="-122"/>
              <a:ea typeface="微软雅黑" panose="020B0503020204020204" pitchFamily="34" charset="-122"/>
            </a:endParaRP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⑩ </a:t>
            </a: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的场地的现场照片（多角度拍摄，以显示场地的大小及与马路、周边环境的关系，请插入文档内）（区分必要与非必要项）</a:t>
            </a: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⑪ </a:t>
            </a:r>
            <a:r>
              <a:rPr lang="zh-CN" altLang="zh-CN" sz="1000" kern="100" dirty="0">
                <a:latin typeface="微软雅黑" panose="020B0503020204020204" pitchFamily="34" charset="-122"/>
                <a:ea typeface="微软雅黑" panose="020B0503020204020204" pitchFamily="34" charset="-122"/>
              </a:rPr>
              <a:t>贵公司认为有必要提供的其它资料</a:t>
            </a:r>
          </a:p>
        </p:txBody>
      </p:sp>
      <p:sp>
        <p:nvSpPr>
          <p:cNvPr id="4" name="矩形 3">
            <a:extLst>
              <a:ext uri="{FF2B5EF4-FFF2-40B4-BE49-F238E27FC236}">
                <a16:creationId xmlns:a16="http://schemas.microsoft.com/office/drawing/2014/main" id="{F8F964D7-6BF7-EABB-AE99-E42C9D001F52}"/>
              </a:ext>
            </a:extLst>
          </p:cNvPr>
          <p:cNvSpPr/>
          <p:nvPr/>
        </p:nvSpPr>
        <p:spPr>
          <a:xfrm>
            <a:off x="323528" y="186194"/>
            <a:ext cx="2016224"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六、需提供的附件</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714768988"/>
              </p:ext>
            </p:extLst>
          </p:nvPr>
        </p:nvGraphicFramePr>
        <p:xfrm>
          <a:off x="211756" y="716771"/>
          <a:ext cx="8680720" cy="1622190"/>
        </p:xfrm>
        <a:graphic>
          <a:graphicData uri="http://schemas.openxmlformats.org/drawingml/2006/table">
            <a:tbl>
              <a:tblPr/>
              <a:tblGrid>
                <a:gridCol w="993875">
                  <a:extLst>
                    <a:ext uri="{9D8B030D-6E8A-4147-A177-3AD203B41FA5}">
                      <a16:colId xmlns:a16="http://schemas.microsoft.com/office/drawing/2014/main" val="20000"/>
                    </a:ext>
                  </a:extLst>
                </a:gridCol>
                <a:gridCol w="722782">
                  <a:extLst>
                    <a:ext uri="{9D8B030D-6E8A-4147-A177-3AD203B41FA5}">
                      <a16:colId xmlns:a16="http://schemas.microsoft.com/office/drawing/2014/main" val="20001"/>
                    </a:ext>
                  </a:extLst>
                </a:gridCol>
                <a:gridCol w="814104">
                  <a:extLst>
                    <a:ext uri="{9D8B030D-6E8A-4147-A177-3AD203B41FA5}">
                      <a16:colId xmlns:a16="http://schemas.microsoft.com/office/drawing/2014/main" val="20002"/>
                    </a:ext>
                  </a:extLst>
                </a:gridCol>
                <a:gridCol w="618538">
                  <a:extLst>
                    <a:ext uri="{9D8B030D-6E8A-4147-A177-3AD203B41FA5}">
                      <a16:colId xmlns:a16="http://schemas.microsoft.com/office/drawing/2014/main" val="20003"/>
                    </a:ext>
                  </a:extLst>
                </a:gridCol>
                <a:gridCol w="611453">
                  <a:extLst>
                    <a:ext uri="{9D8B030D-6E8A-4147-A177-3AD203B41FA5}">
                      <a16:colId xmlns:a16="http://schemas.microsoft.com/office/drawing/2014/main" val="20004"/>
                    </a:ext>
                  </a:extLst>
                </a:gridCol>
                <a:gridCol w="614996">
                  <a:extLst>
                    <a:ext uri="{9D8B030D-6E8A-4147-A177-3AD203B41FA5}">
                      <a16:colId xmlns:a16="http://schemas.microsoft.com/office/drawing/2014/main" val="20006"/>
                    </a:ext>
                  </a:extLst>
                </a:gridCol>
                <a:gridCol w="614996">
                  <a:extLst>
                    <a:ext uri="{9D8B030D-6E8A-4147-A177-3AD203B41FA5}">
                      <a16:colId xmlns:a16="http://schemas.microsoft.com/office/drawing/2014/main" val="20007"/>
                    </a:ext>
                  </a:extLst>
                </a:gridCol>
                <a:gridCol w="614996">
                  <a:extLst>
                    <a:ext uri="{9D8B030D-6E8A-4147-A177-3AD203B41FA5}">
                      <a16:colId xmlns:a16="http://schemas.microsoft.com/office/drawing/2014/main" val="20008"/>
                    </a:ext>
                  </a:extLst>
                </a:gridCol>
                <a:gridCol w="614996">
                  <a:extLst>
                    <a:ext uri="{9D8B030D-6E8A-4147-A177-3AD203B41FA5}">
                      <a16:colId xmlns:a16="http://schemas.microsoft.com/office/drawing/2014/main" val="20009"/>
                    </a:ext>
                  </a:extLst>
                </a:gridCol>
                <a:gridCol w="614996">
                  <a:extLst>
                    <a:ext uri="{9D8B030D-6E8A-4147-A177-3AD203B41FA5}">
                      <a16:colId xmlns:a16="http://schemas.microsoft.com/office/drawing/2014/main" val="20010"/>
                    </a:ext>
                  </a:extLst>
                </a:gridCol>
                <a:gridCol w="614996">
                  <a:extLst>
                    <a:ext uri="{9D8B030D-6E8A-4147-A177-3AD203B41FA5}">
                      <a16:colId xmlns:a16="http://schemas.microsoft.com/office/drawing/2014/main" val="20011"/>
                    </a:ext>
                  </a:extLst>
                </a:gridCol>
                <a:gridCol w="614996">
                  <a:extLst>
                    <a:ext uri="{9D8B030D-6E8A-4147-A177-3AD203B41FA5}">
                      <a16:colId xmlns:a16="http://schemas.microsoft.com/office/drawing/2014/main" val="20012"/>
                    </a:ext>
                  </a:extLst>
                </a:gridCol>
                <a:gridCol w="614996">
                  <a:extLst>
                    <a:ext uri="{9D8B030D-6E8A-4147-A177-3AD203B41FA5}">
                      <a16:colId xmlns:a16="http://schemas.microsoft.com/office/drawing/2014/main" val="20013"/>
                    </a:ext>
                  </a:extLst>
                </a:gridCol>
              </a:tblGrid>
              <a:tr h="36942">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类别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级别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面宽</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r>
                        <a:rPr lang="en-US" altLang="zh-CN" sz="800" b="1" i="0" u="none" strike="noStrike" dirty="0">
                          <a:solidFill>
                            <a:schemeClr val="bg1"/>
                          </a:solidFill>
                          <a:effectLst/>
                          <a:latin typeface="微软雅黑" panose="020B0503020204020204" pitchFamily="34" charset="-122"/>
                          <a:ea typeface="微软雅黑" panose="020B0503020204020204" pitchFamily="34" charset="-122"/>
                        </a:rPr>
                        <a:t>m</a:t>
                      </a: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总面积</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销售</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部分（㎡）</a:t>
                      </a:r>
                    </a:p>
                  </a:txBody>
                  <a:tcPr marL="4826" marR="4826" marT="4826" marB="0" anchor="ctr">
                    <a:lnL w="6350" cap="flat" cmpd="sng" algn="ctr">
                      <a:solidFill>
                        <a:srgbClr val="000000"/>
                      </a:solidFill>
                      <a:prstDash val="solid"/>
                      <a:round/>
                      <a:headEnd type="none" w="med" len="med"/>
                      <a:tailEnd type="none" w="med" len="med"/>
                    </a:lnL>
                    <a:lnR>
                      <a:noFill/>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2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a:noFill/>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a:tc>
                <a:tc hMerge="1">
                  <a:txBody>
                    <a:bodyPr/>
                    <a:lstStyle/>
                    <a:p>
                      <a:endParaRPr lang="zh-CN"/>
                    </a:p>
                  </a:txBody>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售后</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部分（㎡）</a:t>
                      </a:r>
                    </a:p>
                  </a:txBody>
                  <a:tcPr marL="4826" marR="4826" marT="4826"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endParaRPr lang="zh-CN" altLang="en-US" sz="1100" dirty="0"/>
                    </a:p>
                  </a:txBody>
                  <a:tcPr marL="4826" marR="4826" marT="4826"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售后钣喷共享（㎡）</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工位</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（不含四轮、</a:t>
                      </a: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大梁校正、</a:t>
                      </a: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烤漆房）</a:t>
                      </a:r>
                      <a:endParaRPr lang="en-US" altLang="zh-CN" sz="5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extLst>
                  <a:ext uri="{0D108BD9-81ED-4DB2-BD59-A6C34878D82A}">
                    <a16:rowId xmlns:a16="http://schemas.microsoft.com/office/drawing/2014/main" val="10001"/>
                  </a:ext>
                </a:extLst>
              </a:tr>
              <a:tr h="3796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功能区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办公区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功能区</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marL="0" marR="0" indent="0" algn="ctr" defTabSz="685800" rtl="0" eaLnBrk="1" fontAlgn="auto" latinLnBrk="0" hangingPunct="1">
                        <a:lnSpc>
                          <a:spcPct val="100000"/>
                        </a:lnSpc>
                        <a:spcBef>
                          <a:spcPts val="0"/>
                        </a:spcBef>
                        <a:spcAft>
                          <a:spcPts val="0"/>
                        </a:spcAft>
                        <a:buClrTx/>
                        <a:buSzTx/>
                        <a:buFontTx/>
                        <a:buNone/>
                        <a:defRPr/>
                      </a:pP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一层、二层</a:t>
                      </a: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 （㎡）</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车间</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3"/>
                  </a:ext>
                </a:extLst>
              </a:tr>
              <a:tr h="356683">
                <a:tc rowSpan="3">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体验中心</a:t>
                      </a:r>
                      <a:endParaRPr lang="en-US" altLang="zh-CN"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A1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980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5"/>
                  </a:ext>
                </a:extLst>
              </a:tr>
              <a:tr h="356683">
                <a:tc vMerge="1">
                  <a:txBody>
                    <a:bodyPr/>
                    <a:lstStyle/>
                    <a:p>
                      <a:endParaRPr lang="zh-CN"/>
                    </a:p>
                  </a:txBody>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A2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420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550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6"/>
                  </a:ext>
                </a:extLst>
              </a:tr>
              <a:tr h="356683">
                <a:tc vMerge="1">
                  <a:txBody>
                    <a:bodyPr/>
                    <a:lstStyle/>
                    <a:p>
                      <a:endParaRPr lang="zh-CN"/>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kern="1200" dirty="0">
                          <a:solidFill>
                            <a:schemeClr val="tx1"/>
                          </a:solidFill>
                          <a:effectLst/>
                          <a:latin typeface="微软雅黑" panose="020B0503020204020204" pitchFamily="34" charset="-122"/>
                          <a:ea typeface="微软雅黑" panose="020B0503020204020204" pitchFamily="34" charset="-122"/>
                          <a:cs typeface="+mn-cs"/>
                        </a:rPr>
                        <a:t>A3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2">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zh-CN"/>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550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0004"/>
                  </a:ext>
                </a:extLst>
              </a:tr>
            </a:tbl>
          </a:graphicData>
        </a:graphic>
      </p:graphicFrame>
      <p:sp>
        <p:nvSpPr>
          <p:cNvPr id="2" name="矩形 1">
            <a:extLst>
              <a:ext uri="{FF2B5EF4-FFF2-40B4-BE49-F238E27FC236}">
                <a16:creationId xmlns:a16="http://schemas.microsoft.com/office/drawing/2014/main" id="{C09F7C4C-1D83-8FF1-FA1E-EED329863D48}"/>
              </a:ext>
            </a:extLst>
          </p:cNvPr>
          <p:cNvSpPr/>
          <p:nvPr/>
        </p:nvSpPr>
        <p:spPr>
          <a:xfrm>
            <a:off x="323528" y="186194"/>
            <a:ext cx="3240360"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七、附件：广汽埃安建店标准</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p:cNvSpPr txBox="1"/>
          <p:nvPr/>
        </p:nvSpPr>
        <p:spPr>
          <a:xfrm>
            <a:off x="467866" y="4706028"/>
            <a:ext cx="8224242" cy="376832"/>
          </a:xfrm>
          <a:prstGeom prst="rect">
            <a:avLst/>
          </a:prstGeom>
          <a:solidFill>
            <a:schemeClr val="bg1"/>
          </a:solidFill>
          <a:ln>
            <a:solidFill>
              <a:srgbClr val="00A5AE"/>
            </a:solidFill>
          </a:ln>
        </p:spPr>
        <p:txBody>
          <a:bodyPr wrap="square" lIns="103885" tIns="51942" rIns="103885" bIns="51942" rtlCol="0">
            <a:spAutoFit/>
          </a:bodyPr>
          <a:lstStyle/>
          <a:p>
            <a:pPr defTabSz="914400">
              <a:lnSpc>
                <a:spcPct val="150000"/>
              </a:lnSpc>
            </a:pPr>
            <a:r>
              <a:rPr lang="zh-CN" altLang="en-US" sz="1335" dirty="0">
                <a:solidFill>
                  <a:srgbClr val="00A5AE"/>
                </a:solidFill>
                <a:latin typeface="微软雅黑" panose="020B0503020204020204" pitchFamily="34" charset="-122"/>
                <a:ea typeface="微软雅黑" panose="020B0503020204020204" pitchFamily="34" charset="-122"/>
              </a:rPr>
              <a:t>备注：本页</a:t>
            </a:r>
            <a:r>
              <a:rPr lang="en-US" altLang="zh-CN" sz="1335" dirty="0">
                <a:solidFill>
                  <a:srgbClr val="00A5AE"/>
                </a:solidFill>
                <a:latin typeface="微软雅黑" panose="020B0503020204020204" pitchFamily="34" charset="-122"/>
                <a:ea typeface="微软雅黑" panose="020B0503020204020204" pitchFamily="34" charset="-122"/>
              </a:rPr>
              <a:t>logo</a:t>
            </a:r>
            <a:r>
              <a:rPr lang="zh-CN" altLang="en-US" sz="1335" dirty="0">
                <a:solidFill>
                  <a:srgbClr val="00A5AE"/>
                </a:solidFill>
                <a:latin typeface="微软雅黑" panose="020B0503020204020204" pitchFamily="34" charset="-122"/>
                <a:ea typeface="微软雅黑" panose="020B0503020204020204" pitchFamily="34" charset="-122"/>
              </a:rPr>
              <a:t>用于候选卫星图地图标注</a:t>
            </a:r>
          </a:p>
        </p:txBody>
      </p:sp>
      <p:sp>
        <p:nvSpPr>
          <p:cNvPr id="3" name="圆角矩形 55"/>
          <p:cNvSpPr>
            <a:spLocks noChangeArrowheads="1"/>
          </p:cNvSpPr>
          <p:nvPr/>
        </p:nvSpPr>
        <p:spPr bwMode="auto">
          <a:xfrm>
            <a:off x="395536" y="613659"/>
            <a:ext cx="8424936" cy="4049195"/>
          </a:xfrm>
          <a:prstGeom prst="roundRect">
            <a:avLst>
              <a:gd name="adj" fmla="val 3713"/>
            </a:avLst>
          </a:prstGeom>
          <a:solidFill>
            <a:schemeClr val="bg1"/>
          </a:solidFill>
          <a:ln w="12700" algn="ctr">
            <a:solidFill>
              <a:srgbClr val="00A5AE"/>
            </a:solidFill>
            <a:round/>
          </a:ln>
        </p:spPr>
        <p:txBody>
          <a:bodyPr lIns="73041" tIns="36519" rIns="73041" bIns="3651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endParaRPr lang="zh-CN" altLang="en-US" sz="2400" dirty="0">
              <a:solidFill>
                <a:prstClr val="black"/>
              </a:solidFill>
              <a:ea typeface="微软雅黑" panose="020B0503020204020204" pitchFamily="34" charset="-122"/>
            </a:endParaRPr>
          </a:p>
        </p:txBody>
      </p:sp>
      <p:pic>
        <p:nvPicPr>
          <p:cNvPr id="52" name="Picture 2"/>
          <p:cNvPicPr>
            <a:picLocks noChangeAspect="1" noChangeArrowheads="1"/>
          </p:cNvPicPr>
          <p:nvPr/>
        </p:nvPicPr>
        <p:blipFill>
          <a:blip r:embed="rId2" cstate="email"/>
          <a:srcRect/>
          <a:stretch>
            <a:fillRect/>
          </a:stretch>
        </p:blipFill>
        <p:spPr bwMode="auto">
          <a:xfrm>
            <a:off x="6531829" y="898896"/>
            <a:ext cx="329348" cy="317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a:blip r:embed="rId3" cstate="print"/>
          <a:srcRect/>
          <a:stretch>
            <a:fillRect/>
          </a:stretch>
        </p:blipFill>
        <p:spPr bwMode="auto">
          <a:xfrm>
            <a:off x="2743147" y="1327359"/>
            <a:ext cx="777457" cy="136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16"/>
          <p:cNvPicPr>
            <a:picLocks noChangeAspect="1" noChangeArrowheads="1"/>
          </p:cNvPicPr>
          <p:nvPr/>
        </p:nvPicPr>
        <p:blipFill>
          <a:blip r:embed="rId4" cstate="email"/>
          <a:srcRect/>
          <a:stretch>
            <a:fillRect/>
          </a:stretch>
        </p:blipFill>
        <p:spPr bwMode="auto">
          <a:xfrm>
            <a:off x="7908577" y="1296285"/>
            <a:ext cx="797805" cy="124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1" descr="E:\广汽传祺\开拓系\汽车商标\奇瑞.png"/>
          <p:cNvPicPr>
            <a:picLocks noChangeAspect="1" noChangeArrowheads="1"/>
          </p:cNvPicPr>
          <p:nvPr/>
        </p:nvPicPr>
        <p:blipFill>
          <a:blip r:embed="rId5" cstate="email"/>
          <a:srcRect/>
          <a:stretch>
            <a:fillRect/>
          </a:stretch>
        </p:blipFill>
        <p:spPr bwMode="auto">
          <a:xfrm>
            <a:off x="5424048" y="895954"/>
            <a:ext cx="349471" cy="21526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6" cstate="email"/>
          <a:srcRect/>
          <a:stretch>
            <a:fillRect/>
          </a:stretch>
        </p:blipFill>
        <p:spPr bwMode="auto">
          <a:xfrm>
            <a:off x="2771800" y="841968"/>
            <a:ext cx="360312" cy="42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 name="图片 65"/>
          <p:cNvPicPr>
            <a:picLocks noChangeAspect="1"/>
          </p:cNvPicPr>
          <p:nvPr/>
        </p:nvPicPr>
        <p:blipFill>
          <a:blip r:embed="rId7" cstate="screen"/>
          <a:stretch>
            <a:fillRect/>
          </a:stretch>
        </p:blipFill>
        <p:spPr>
          <a:xfrm>
            <a:off x="683137" y="1864904"/>
            <a:ext cx="784734" cy="371790"/>
          </a:xfrm>
          <a:prstGeom prst="rect">
            <a:avLst/>
          </a:prstGeom>
        </p:spPr>
      </p:pic>
      <p:pic>
        <p:nvPicPr>
          <p:cNvPr id="67" name="图片 66"/>
          <p:cNvPicPr>
            <a:picLocks noChangeAspect="1"/>
          </p:cNvPicPr>
          <p:nvPr/>
        </p:nvPicPr>
        <p:blipFill>
          <a:blip r:embed="rId8" cstate="screen"/>
          <a:stretch>
            <a:fillRect/>
          </a:stretch>
        </p:blipFill>
        <p:spPr>
          <a:xfrm>
            <a:off x="1648899" y="1826610"/>
            <a:ext cx="688172" cy="371790"/>
          </a:xfrm>
          <a:prstGeom prst="rect">
            <a:avLst/>
          </a:prstGeom>
        </p:spPr>
      </p:pic>
      <p:pic>
        <p:nvPicPr>
          <p:cNvPr id="68" name="图片 67"/>
          <p:cNvPicPr>
            <a:picLocks noChangeAspect="1"/>
          </p:cNvPicPr>
          <p:nvPr/>
        </p:nvPicPr>
        <p:blipFill>
          <a:blip r:embed="rId9" cstate="screen"/>
          <a:stretch>
            <a:fillRect/>
          </a:stretch>
        </p:blipFill>
        <p:spPr>
          <a:xfrm>
            <a:off x="2555122" y="1820902"/>
            <a:ext cx="806281" cy="371790"/>
          </a:xfrm>
          <a:prstGeom prst="rect">
            <a:avLst/>
          </a:prstGeom>
        </p:spPr>
      </p:pic>
      <p:pic>
        <p:nvPicPr>
          <p:cNvPr id="8" name="图片 7"/>
          <p:cNvPicPr>
            <a:picLocks noChangeAspect="1"/>
          </p:cNvPicPr>
          <p:nvPr/>
        </p:nvPicPr>
        <p:blipFill>
          <a:blip r:embed="rId10"/>
          <a:stretch>
            <a:fillRect/>
          </a:stretch>
        </p:blipFill>
        <p:spPr>
          <a:xfrm>
            <a:off x="6888650" y="898897"/>
            <a:ext cx="301065" cy="318170"/>
          </a:xfrm>
          <a:prstGeom prst="rect">
            <a:avLst/>
          </a:prstGeom>
        </p:spPr>
      </p:pic>
      <p:pic>
        <p:nvPicPr>
          <p:cNvPr id="12" name="图片 11"/>
          <p:cNvPicPr>
            <a:picLocks noChangeAspect="1"/>
          </p:cNvPicPr>
          <p:nvPr/>
        </p:nvPicPr>
        <p:blipFill>
          <a:blip r:embed="rId11"/>
          <a:stretch>
            <a:fillRect/>
          </a:stretch>
        </p:blipFill>
        <p:spPr>
          <a:xfrm>
            <a:off x="8171442" y="904069"/>
            <a:ext cx="239945" cy="279547"/>
          </a:xfrm>
          <a:prstGeom prst="rect">
            <a:avLst/>
          </a:prstGeom>
        </p:spPr>
      </p:pic>
      <p:pic>
        <p:nvPicPr>
          <p:cNvPr id="13" name="图片 12"/>
          <p:cNvPicPr>
            <a:picLocks noChangeAspect="1"/>
          </p:cNvPicPr>
          <p:nvPr/>
        </p:nvPicPr>
        <p:blipFill>
          <a:blip r:embed="rId12"/>
          <a:stretch>
            <a:fillRect/>
          </a:stretch>
        </p:blipFill>
        <p:spPr>
          <a:xfrm>
            <a:off x="3505142" y="1789326"/>
            <a:ext cx="461509" cy="473983"/>
          </a:xfrm>
          <a:prstGeom prst="rect">
            <a:avLst/>
          </a:prstGeom>
        </p:spPr>
      </p:pic>
      <p:pic>
        <p:nvPicPr>
          <p:cNvPr id="15" name="图片 14"/>
          <p:cNvPicPr>
            <a:picLocks noChangeAspect="1"/>
          </p:cNvPicPr>
          <p:nvPr/>
        </p:nvPicPr>
        <p:blipFill>
          <a:blip r:embed="rId13"/>
          <a:stretch>
            <a:fillRect/>
          </a:stretch>
        </p:blipFill>
        <p:spPr>
          <a:xfrm>
            <a:off x="4191103" y="1782535"/>
            <a:ext cx="319755" cy="510873"/>
          </a:xfrm>
          <a:prstGeom prst="rect">
            <a:avLst/>
          </a:prstGeom>
        </p:spPr>
      </p:pic>
      <p:pic>
        <p:nvPicPr>
          <p:cNvPr id="19" name="图片 18"/>
          <p:cNvPicPr>
            <a:picLocks noChangeAspect="1"/>
          </p:cNvPicPr>
          <p:nvPr/>
        </p:nvPicPr>
        <p:blipFill>
          <a:blip r:embed="rId14"/>
          <a:stretch>
            <a:fillRect/>
          </a:stretch>
        </p:blipFill>
        <p:spPr>
          <a:xfrm>
            <a:off x="4758247" y="1789326"/>
            <a:ext cx="455524" cy="465114"/>
          </a:xfrm>
          <a:prstGeom prst="rect">
            <a:avLst/>
          </a:prstGeom>
        </p:spPr>
      </p:pic>
      <p:pic>
        <p:nvPicPr>
          <p:cNvPr id="71" name="Picture 77" descr="6a22e824857549208744f90e"/>
          <p:cNvPicPr>
            <a:picLocks noChangeAspect="1" noChangeArrowheads="1"/>
          </p:cNvPicPr>
          <p:nvPr/>
        </p:nvPicPr>
        <p:blipFill>
          <a:blip r:embed="rId15" cstate="email">
            <a:clrChange>
              <a:clrFrom>
                <a:srgbClr val="E6E5E1"/>
              </a:clrFrom>
              <a:clrTo>
                <a:srgbClr val="E6E5E1">
                  <a:alpha val="0"/>
                </a:srgbClr>
              </a:clrTo>
            </a:clrChange>
          </a:blip>
          <a:srcRect/>
          <a:stretch>
            <a:fillRect/>
          </a:stretch>
        </p:blipFill>
        <p:spPr bwMode="auto">
          <a:xfrm>
            <a:off x="2214498" y="2576521"/>
            <a:ext cx="557302" cy="4036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2" name="Picture 79" descr="b9d8b701884f2b151d9583f8"/>
          <p:cNvPicPr>
            <a:picLocks noChangeAspect="1" noChangeArrowheads="1"/>
          </p:cNvPicPr>
          <p:nvPr/>
        </p:nvPicPr>
        <p:blipFill>
          <a:blip r:embed="rId16" cstate="email"/>
          <a:srcRect/>
          <a:stretch>
            <a:fillRect/>
          </a:stretch>
        </p:blipFill>
        <p:spPr bwMode="auto">
          <a:xfrm>
            <a:off x="5180770" y="2521012"/>
            <a:ext cx="626706" cy="46528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3" name="Picture 120" descr="长安马自达"/>
          <p:cNvPicPr>
            <a:picLocks noChangeAspect="1" noChangeArrowheads="1"/>
          </p:cNvPicPr>
          <p:nvPr/>
        </p:nvPicPr>
        <p:blipFill>
          <a:blip r:embed="rId17" cstate="email"/>
          <a:srcRect/>
          <a:stretch>
            <a:fillRect/>
          </a:stretch>
        </p:blipFill>
        <p:spPr bwMode="auto">
          <a:xfrm>
            <a:off x="3850904" y="2624772"/>
            <a:ext cx="1103881" cy="2815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Picture 156" descr="雷克萨斯"/>
          <p:cNvPicPr>
            <a:picLocks noChangeAspect="1" noChangeArrowheads="1"/>
          </p:cNvPicPr>
          <p:nvPr/>
        </p:nvPicPr>
        <p:blipFill>
          <a:blip r:embed="rId18" cstate="email"/>
          <a:srcRect/>
          <a:stretch>
            <a:fillRect/>
          </a:stretch>
        </p:blipFill>
        <p:spPr bwMode="auto">
          <a:xfrm>
            <a:off x="5988644" y="2641868"/>
            <a:ext cx="688079" cy="298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 name="Picture 9" descr="E:\广汽传祺\开拓系\汽车商标\东风本田.png"/>
          <p:cNvPicPr>
            <a:picLocks noChangeAspect="1" noChangeArrowheads="1"/>
          </p:cNvPicPr>
          <p:nvPr/>
        </p:nvPicPr>
        <p:blipFill>
          <a:blip r:embed="rId19" cstate="email"/>
          <a:srcRect/>
          <a:stretch>
            <a:fillRect/>
          </a:stretch>
        </p:blipFill>
        <p:spPr bwMode="auto">
          <a:xfrm>
            <a:off x="2932848" y="2624772"/>
            <a:ext cx="703048" cy="284184"/>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 descr="E:\广汽传祺\开拓系\汽车商标\广汽丰田.png"/>
          <p:cNvPicPr>
            <a:picLocks noChangeAspect="1" noChangeArrowheads="1"/>
          </p:cNvPicPr>
          <p:nvPr/>
        </p:nvPicPr>
        <p:blipFill>
          <a:blip r:embed="rId20" cstate="email"/>
          <a:srcRect/>
          <a:stretch>
            <a:fillRect/>
          </a:stretch>
        </p:blipFill>
        <p:spPr bwMode="auto">
          <a:xfrm>
            <a:off x="1430553" y="2666763"/>
            <a:ext cx="566089" cy="2487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7"/>
          <p:cNvPicPr>
            <a:picLocks noChangeAspect="1" noChangeArrowheads="1"/>
          </p:cNvPicPr>
          <p:nvPr/>
        </p:nvPicPr>
        <p:blipFill>
          <a:blip r:embed="rId21" cstate="email"/>
          <a:srcRect/>
          <a:stretch>
            <a:fillRect/>
          </a:stretch>
        </p:blipFill>
        <p:spPr bwMode="auto">
          <a:xfrm>
            <a:off x="811340" y="2580340"/>
            <a:ext cx="371964" cy="396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 name="Picture 26"/>
          <p:cNvPicPr>
            <a:picLocks noChangeAspect="1" noChangeArrowheads="1"/>
          </p:cNvPicPr>
          <p:nvPr/>
        </p:nvPicPr>
        <p:blipFill>
          <a:blip r:embed="rId22" cstate="email"/>
          <a:srcRect/>
          <a:stretch>
            <a:fillRect/>
          </a:stretch>
        </p:blipFill>
        <p:spPr bwMode="auto">
          <a:xfrm>
            <a:off x="4158701" y="938366"/>
            <a:ext cx="398585" cy="367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76" descr="fcbbb151c4d3f19c8c543005"/>
          <p:cNvPicPr>
            <a:picLocks noChangeAspect="1" noChangeArrowheads="1"/>
          </p:cNvPicPr>
          <p:nvPr/>
        </p:nvPicPr>
        <p:blipFill>
          <a:blip r:embed="rId23" cstate="email"/>
          <a:srcRect/>
          <a:stretch>
            <a:fillRect/>
          </a:stretch>
        </p:blipFill>
        <p:spPr bwMode="auto">
          <a:xfrm>
            <a:off x="2244544" y="3309739"/>
            <a:ext cx="527256" cy="3835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 name="Picture 84" descr="一汽奥迪"/>
          <p:cNvPicPr>
            <a:picLocks noChangeAspect="1" noChangeArrowheads="1"/>
          </p:cNvPicPr>
          <p:nvPr/>
        </p:nvPicPr>
        <p:blipFill>
          <a:blip r:embed="rId24" cstate="email">
            <a:clrChange>
              <a:clrFrom>
                <a:srgbClr val="FEFEFE"/>
              </a:clrFrom>
              <a:clrTo>
                <a:srgbClr val="FEFEFE">
                  <a:alpha val="0"/>
                </a:srgbClr>
              </a:clrTo>
            </a:clrChange>
          </a:blip>
          <a:srcRect/>
          <a:stretch>
            <a:fillRect/>
          </a:stretch>
        </p:blipFill>
        <p:spPr bwMode="auto">
          <a:xfrm>
            <a:off x="4407313" y="3313739"/>
            <a:ext cx="812759" cy="3425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Picture 2"/>
          <p:cNvPicPr>
            <a:picLocks noChangeAspect="1" noChangeArrowheads="1"/>
          </p:cNvPicPr>
          <p:nvPr/>
        </p:nvPicPr>
        <p:blipFill>
          <a:blip r:embed="rId25" cstate="email"/>
          <a:srcRect/>
          <a:stretch>
            <a:fillRect/>
          </a:stretch>
        </p:blipFill>
        <p:spPr bwMode="auto">
          <a:xfrm>
            <a:off x="913292" y="3439641"/>
            <a:ext cx="932080" cy="210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5" name="Picture 12"/>
          <p:cNvPicPr>
            <a:picLocks noChangeAspect="1" noChangeArrowheads="1"/>
          </p:cNvPicPr>
          <p:nvPr/>
        </p:nvPicPr>
        <p:blipFill>
          <a:blip r:embed="rId26" cstate="email"/>
          <a:srcRect/>
          <a:stretch>
            <a:fillRect/>
          </a:stretch>
        </p:blipFill>
        <p:spPr bwMode="auto">
          <a:xfrm>
            <a:off x="3737853" y="3295492"/>
            <a:ext cx="690131" cy="438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 name="Picture 75" descr="上海通用别克"/>
          <p:cNvPicPr>
            <a:picLocks noChangeAspect="1" noChangeArrowheads="1"/>
          </p:cNvPicPr>
          <p:nvPr/>
        </p:nvPicPr>
        <p:blipFill>
          <a:blip r:embed="rId27" cstate="email">
            <a:clrChange>
              <a:clrFrom>
                <a:srgbClr val="F9F9F9"/>
              </a:clrFrom>
              <a:clrTo>
                <a:srgbClr val="F9F9F9">
                  <a:alpha val="0"/>
                </a:srgbClr>
              </a:clrTo>
            </a:clrChange>
          </a:blip>
          <a:srcRect/>
          <a:stretch>
            <a:fillRect/>
          </a:stretch>
        </p:blipFill>
        <p:spPr bwMode="auto">
          <a:xfrm>
            <a:off x="966929" y="4085994"/>
            <a:ext cx="466307" cy="3922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7" name="Picture 14" descr="ford"/>
          <p:cNvPicPr>
            <a:picLocks noChangeAspect="1" noChangeArrowheads="1"/>
          </p:cNvPicPr>
          <p:nvPr/>
        </p:nvPicPr>
        <p:blipFill>
          <a:blip r:embed="rId28" cstate="email">
            <a:clrChange>
              <a:clrFrom>
                <a:srgbClr val="F6F5FB"/>
              </a:clrFrom>
              <a:clrTo>
                <a:srgbClr val="F6F5FB">
                  <a:alpha val="0"/>
                </a:srgbClr>
              </a:clrTo>
            </a:clrChange>
          </a:blip>
          <a:srcRect/>
          <a:stretch>
            <a:fillRect/>
          </a:stretch>
        </p:blipFill>
        <p:spPr bwMode="auto">
          <a:xfrm>
            <a:off x="3720398" y="4059023"/>
            <a:ext cx="637596" cy="4461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8" name="Picture 18"/>
          <p:cNvPicPr>
            <a:picLocks noChangeAspect="1" noChangeArrowheads="1"/>
          </p:cNvPicPr>
          <p:nvPr/>
        </p:nvPicPr>
        <p:blipFill>
          <a:blip r:embed="rId29" cstate="email"/>
          <a:srcRect/>
          <a:stretch>
            <a:fillRect/>
          </a:stretch>
        </p:blipFill>
        <p:spPr bwMode="auto">
          <a:xfrm>
            <a:off x="5357222" y="1974660"/>
            <a:ext cx="810264" cy="203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19" descr="E:\广汽传祺\开拓系\汽车商标\凯迪拉克.jpg"/>
          <p:cNvPicPr>
            <a:picLocks noChangeAspect="1" noChangeArrowheads="1"/>
          </p:cNvPicPr>
          <p:nvPr/>
        </p:nvPicPr>
        <p:blipFill>
          <a:blip r:embed="rId30" cstate="email"/>
          <a:srcRect/>
          <a:stretch>
            <a:fillRect/>
          </a:stretch>
        </p:blipFill>
        <p:spPr bwMode="auto">
          <a:xfrm>
            <a:off x="2645541" y="4045355"/>
            <a:ext cx="787503" cy="47348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2" descr="E:\广汽传祺\开拓系\汽车商标\雪佛兰.png"/>
          <p:cNvPicPr>
            <a:picLocks noChangeAspect="1" noChangeArrowheads="1"/>
          </p:cNvPicPr>
          <p:nvPr/>
        </p:nvPicPr>
        <p:blipFill>
          <a:blip r:embed="rId31" cstate="email"/>
          <a:srcRect/>
          <a:stretch>
            <a:fillRect/>
          </a:stretch>
        </p:blipFill>
        <p:spPr bwMode="auto">
          <a:xfrm>
            <a:off x="1706386" y="4105465"/>
            <a:ext cx="706396" cy="302462"/>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14"/>
          <p:cNvPicPr>
            <a:picLocks noChangeAspect="1" noChangeArrowheads="1"/>
          </p:cNvPicPr>
          <p:nvPr/>
        </p:nvPicPr>
        <p:blipFill>
          <a:blip r:embed="rId32" cstate="email"/>
          <a:srcRect/>
          <a:stretch>
            <a:fillRect/>
          </a:stretch>
        </p:blipFill>
        <p:spPr bwMode="auto">
          <a:xfrm>
            <a:off x="6398784" y="1910486"/>
            <a:ext cx="332043" cy="34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图片 20"/>
          <p:cNvPicPr>
            <a:picLocks noChangeAspect="1"/>
          </p:cNvPicPr>
          <p:nvPr/>
        </p:nvPicPr>
        <p:blipFill>
          <a:blip r:embed="rId33"/>
          <a:stretch>
            <a:fillRect/>
          </a:stretch>
        </p:blipFill>
        <p:spPr>
          <a:xfrm>
            <a:off x="6857866" y="1857590"/>
            <a:ext cx="378749" cy="452055"/>
          </a:xfrm>
          <a:prstGeom prst="rect">
            <a:avLst/>
          </a:prstGeom>
        </p:spPr>
      </p:pic>
      <p:pic>
        <p:nvPicPr>
          <p:cNvPr id="22" name="图片 21"/>
          <p:cNvPicPr>
            <a:picLocks noChangeAspect="1"/>
          </p:cNvPicPr>
          <p:nvPr/>
        </p:nvPicPr>
        <p:blipFill>
          <a:blip r:embed="rId34"/>
          <a:stretch>
            <a:fillRect/>
          </a:stretch>
        </p:blipFill>
        <p:spPr>
          <a:xfrm>
            <a:off x="7379082" y="1953476"/>
            <a:ext cx="405663" cy="260281"/>
          </a:xfrm>
          <a:prstGeom prst="rect">
            <a:avLst/>
          </a:prstGeom>
        </p:spPr>
      </p:pic>
      <p:pic>
        <p:nvPicPr>
          <p:cNvPr id="27" name="图片 26"/>
          <p:cNvPicPr>
            <a:picLocks noChangeAspect="1"/>
          </p:cNvPicPr>
          <p:nvPr/>
        </p:nvPicPr>
        <p:blipFill>
          <a:blip r:embed="rId35"/>
          <a:stretch>
            <a:fillRect/>
          </a:stretch>
        </p:blipFill>
        <p:spPr>
          <a:xfrm>
            <a:off x="7951185" y="1877968"/>
            <a:ext cx="590107" cy="314724"/>
          </a:xfrm>
          <a:prstGeom prst="rect">
            <a:avLst/>
          </a:prstGeom>
        </p:spPr>
      </p:pic>
      <p:pic>
        <p:nvPicPr>
          <p:cNvPr id="98" name="Picture 81" descr="id=PjTzPj0zr0&amp;gp=402&amp;time=nHcLPWczPH6dns"/>
          <p:cNvPicPr>
            <a:picLocks noChangeAspect="1" noChangeArrowheads="1"/>
          </p:cNvPicPr>
          <p:nvPr/>
        </p:nvPicPr>
        <p:blipFill>
          <a:blip r:embed="rId36" cstate="email">
            <a:clrChange>
              <a:clrFrom>
                <a:srgbClr val="F9FFFF"/>
              </a:clrFrom>
              <a:clrTo>
                <a:srgbClr val="F9FFFF">
                  <a:alpha val="0"/>
                </a:srgbClr>
              </a:clrTo>
            </a:clrChange>
          </a:blip>
          <a:srcRect/>
          <a:stretch>
            <a:fillRect/>
          </a:stretch>
        </p:blipFill>
        <p:spPr bwMode="auto">
          <a:xfrm>
            <a:off x="7873262" y="2542990"/>
            <a:ext cx="594080" cy="4636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Picture 100" descr="969cbf4469e2cdb2b3b7dc2c"/>
          <p:cNvPicPr>
            <a:picLocks noChangeAspect="1" noChangeArrowheads="1"/>
          </p:cNvPicPr>
          <p:nvPr/>
        </p:nvPicPr>
        <p:blipFill>
          <a:blip r:embed="rId37" cstate="email"/>
          <a:srcRect/>
          <a:stretch>
            <a:fillRect/>
          </a:stretch>
        </p:blipFill>
        <p:spPr bwMode="auto">
          <a:xfrm>
            <a:off x="6856665" y="3340330"/>
            <a:ext cx="622461" cy="3633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0" name="Picture 5"/>
          <p:cNvPicPr>
            <a:picLocks noChangeAspect="1" noChangeArrowheads="1"/>
          </p:cNvPicPr>
          <p:nvPr/>
        </p:nvPicPr>
        <p:blipFill>
          <a:blip r:embed="rId38" cstate="email"/>
          <a:srcRect/>
          <a:stretch>
            <a:fillRect/>
          </a:stretch>
        </p:blipFill>
        <p:spPr bwMode="auto">
          <a:xfrm>
            <a:off x="5287574" y="3372041"/>
            <a:ext cx="325521" cy="285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Picture 6"/>
          <p:cNvPicPr>
            <a:picLocks noChangeAspect="1" noChangeArrowheads="1"/>
          </p:cNvPicPr>
          <p:nvPr/>
        </p:nvPicPr>
        <p:blipFill>
          <a:blip r:embed="rId39" cstate="email"/>
          <a:srcRect/>
          <a:stretch>
            <a:fillRect/>
          </a:stretch>
        </p:blipFill>
        <p:spPr bwMode="auto">
          <a:xfrm>
            <a:off x="5695337" y="3393993"/>
            <a:ext cx="361304" cy="262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 name="Picture 25" descr="E:\广汽传祺\开拓系\汽车商标\路虎.jpg"/>
          <p:cNvPicPr>
            <a:picLocks noChangeAspect="1" noChangeArrowheads="1"/>
          </p:cNvPicPr>
          <p:nvPr/>
        </p:nvPicPr>
        <p:blipFill>
          <a:blip r:embed="rId40" cstate="email"/>
          <a:srcRect/>
          <a:stretch>
            <a:fillRect/>
          </a:stretch>
        </p:blipFill>
        <p:spPr bwMode="auto">
          <a:xfrm>
            <a:off x="7793077" y="3287002"/>
            <a:ext cx="883379" cy="511757"/>
          </a:xfrm>
          <a:prstGeom prst="rect">
            <a:avLst/>
          </a:prstGeom>
          <a:noFill/>
          <a:extLst>
            <a:ext uri="{909E8E84-426E-40DD-AFC4-6F175D3DCCD1}">
              <a14:hiddenFill xmlns:a14="http://schemas.microsoft.com/office/drawing/2010/main">
                <a:solidFill>
                  <a:srgbClr val="FFFFFF"/>
                </a:solidFill>
              </a14:hiddenFill>
            </a:ext>
          </a:extLst>
        </p:spPr>
      </p:pic>
      <p:pic>
        <p:nvPicPr>
          <p:cNvPr id="103" name="图片 102"/>
          <p:cNvPicPr>
            <a:picLocks noChangeAspect="1"/>
          </p:cNvPicPr>
          <p:nvPr/>
        </p:nvPicPr>
        <p:blipFill>
          <a:blip r:embed="rId41" cstate="screen"/>
          <a:stretch>
            <a:fillRect/>
          </a:stretch>
        </p:blipFill>
        <p:spPr>
          <a:xfrm>
            <a:off x="4579987" y="4106410"/>
            <a:ext cx="531469" cy="371790"/>
          </a:xfrm>
          <a:prstGeom prst="rect">
            <a:avLst/>
          </a:prstGeom>
        </p:spPr>
      </p:pic>
      <p:pic>
        <p:nvPicPr>
          <p:cNvPr id="29" name="图片 28"/>
          <p:cNvPicPr>
            <a:picLocks noChangeAspect="1"/>
          </p:cNvPicPr>
          <p:nvPr/>
        </p:nvPicPr>
        <p:blipFill>
          <a:blip r:embed="rId42"/>
          <a:stretch>
            <a:fillRect/>
          </a:stretch>
        </p:blipFill>
        <p:spPr>
          <a:xfrm>
            <a:off x="6885903" y="2602637"/>
            <a:ext cx="682954" cy="358674"/>
          </a:xfrm>
          <a:prstGeom prst="rect">
            <a:avLst/>
          </a:prstGeom>
        </p:spPr>
      </p:pic>
      <p:pic>
        <p:nvPicPr>
          <p:cNvPr id="30" name="图片 29"/>
          <p:cNvPicPr>
            <a:picLocks noChangeAspect="1"/>
          </p:cNvPicPr>
          <p:nvPr/>
        </p:nvPicPr>
        <p:blipFill>
          <a:blip r:embed="rId43"/>
          <a:stretch>
            <a:fillRect/>
          </a:stretch>
        </p:blipFill>
        <p:spPr>
          <a:xfrm>
            <a:off x="5352040" y="1168669"/>
            <a:ext cx="648072" cy="181818"/>
          </a:xfrm>
          <a:prstGeom prst="rect">
            <a:avLst/>
          </a:prstGeom>
        </p:spPr>
      </p:pic>
      <p:pic>
        <p:nvPicPr>
          <p:cNvPr id="1026" name="Picture 2"/>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7464135" y="1183616"/>
            <a:ext cx="375726" cy="279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7479126" y="905112"/>
            <a:ext cx="320610" cy="235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5896465" y="915881"/>
            <a:ext cx="475751" cy="17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6116425" y="1140595"/>
            <a:ext cx="161303" cy="338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6525617" y="1250024"/>
            <a:ext cx="298585" cy="271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6904935" y="1305153"/>
            <a:ext cx="239740" cy="149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4722381" y="978662"/>
            <a:ext cx="377356" cy="301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3655516" y="926691"/>
            <a:ext cx="421155" cy="39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3273306" y="925893"/>
            <a:ext cx="255376" cy="283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6183300" y="3211900"/>
            <a:ext cx="371021" cy="364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6171773" y="3601036"/>
            <a:ext cx="420025" cy="184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5473624" y="1350487"/>
            <a:ext cx="378278" cy="214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5391688" y="4093614"/>
            <a:ext cx="397692" cy="378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1620889" y="960580"/>
            <a:ext cx="418486" cy="283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3081908" y="3265925"/>
            <a:ext cx="422012" cy="42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2244376" y="919207"/>
            <a:ext cx="401165" cy="382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6239716" y="4076196"/>
            <a:ext cx="325089" cy="351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6997688" y="4085001"/>
            <a:ext cx="330861" cy="386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 name="Picture 2"/>
          <p:cNvPicPr>
            <a:picLocks noChangeAspect="1" noChangeArrowheads="1"/>
          </p:cNvPicPr>
          <p:nvPr/>
        </p:nvPicPr>
        <p:blipFill>
          <a:blip r:embed="rId62" cstate="screen">
            <a:extLst>
              <a:ext uri="{28A0092B-C50C-407E-A947-70E740481C1C}">
                <a14:useLocalDpi xmlns:a14="http://schemas.microsoft.com/office/drawing/2010/main"/>
              </a:ext>
            </a:extLst>
          </a:blip>
          <a:srcRect/>
          <a:stretch>
            <a:fillRect/>
          </a:stretch>
        </p:blipFill>
        <p:spPr bwMode="auto">
          <a:xfrm>
            <a:off x="573800" y="966992"/>
            <a:ext cx="847043" cy="30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a:extLst>
              <a:ext uri="{FF2B5EF4-FFF2-40B4-BE49-F238E27FC236}">
                <a16:creationId xmlns:a16="http://schemas.microsoft.com/office/drawing/2014/main" id="{A093A62F-6DEB-E139-A3F2-61DABD1097F4}"/>
              </a:ext>
            </a:extLst>
          </p:cNvPr>
          <p:cNvSpPr/>
          <p:nvPr/>
        </p:nvSpPr>
        <p:spPr>
          <a:xfrm>
            <a:off x="323528" y="186194"/>
            <a:ext cx="3240360"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八、附件：汽车品牌</a:t>
            </a:r>
            <a:r>
              <a:rPr lang="en-US" altLang="zh-CN" sz="1800" b="1" kern="100" dirty="0">
                <a:solidFill>
                  <a:srgbClr val="2DCAD1"/>
                </a:solidFill>
                <a:latin typeface="微软雅黑" panose="020B0503020204020204" pitchFamily="34" charset="-122"/>
                <a:ea typeface="微软雅黑" panose="020B0503020204020204" pitchFamily="34" charset="-122"/>
              </a:rPr>
              <a:t>LOGO</a:t>
            </a:r>
          </a:p>
        </p:txBody>
      </p:sp>
    </p:spTree>
    <p:extLst>
      <p:ext uri="{BB962C8B-B14F-4D97-AF65-F5344CB8AC3E}">
        <p14:creationId xmlns:p14="http://schemas.microsoft.com/office/powerpoint/2010/main" val="9524642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资源 3@2x">
            <a:extLst>
              <a:ext uri="{FF2B5EF4-FFF2-40B4-BE49-F238E27FC236}">
                <a16:creationId xmlns:a16="http://schemas.microsoft.com/office/drawing/2014/main" id="{4C5E6321-BE65-C1B4-1DD7-A27FD51FAA0E}"/>
              </a:ext>
            </a:extLst>
          </p:cNvPr>
          <p:cNvPicPr>
            <a:picLocks noChangeAspect="1"/>
          </p:cNvPicPr>
          <p:nvPr/>
        </p:nvPicPr>
        <p:blipFill>
          <a:blip r:embed="rId2"/>
          <a:stretch>
            <a:fillRect/>
          </a:stretch>
        </p:blipFill>
        <p:spPr>
          <a:xfrm>
            <a:off x="2267744" y="2500023"/>
            <a:ext cx="1760696" cy="194786"/>
          </a:xfrm>
          <a:prstGeom prst="rect">
            <a:avLst/>
          </a:prstGeom>
          <a:noFill/>
        </p:spPr>
      </p:pic>
      <p:cxnSp>
        <p:nvCxnSpPr>
          <p:cNvPr id="5" name="直线连接符 6">
            <a:extLst>
              <a:ext uri="{FF2B5EF4-FFF2-40B4-BE49-F238E27FC236}">
                <a16:creationId xmlns:a16="http://schemas.microsoft.com/office/drawing/2014/main" id="{7CAB4B65-2B65-2800-BC12-B4C72BAE8AC6}"/>
              </a:ext>
            </a:extLst>
          </p:cNvPr>
          <p:cNvCxnSpPr/>
          <p:nvPr/>
        </p:nvCxnSpPr>
        <p:spPr bwMode="auto">
          <a:xfrm>
            <a:off x="4140210" y="2355866"/>
            <a:ext cx="0" cy="432048"/>
          </a:xfrm>
          <a:prstGeom prst="line">
            <a:avLst/>
          </a:prstGeom>
          <a:noFill/>
          <a:ln w="9525" cap="flat" cmpd="sng" algn="ctr">
            <a:solidFill>
              <a:schemeClr val="tx1">
                <a:lumMod val="50000"/>
                <a:lumOff val="50000"/>
              </a:schemeClr>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tangle 7">
            <a:extLst>
              <a:ext uri="{FF2B5EF4-FFF2-40B4-BE49-F238E27FC236}">
                <a16:creationId xmlns:a16="http://schemas.microsoft.com/office/drawing/2014/main" id="{A5CC682F-03C5-65F3-74E0-4312C0085758}"/>
              </a:ext>
            </a:extLst>
          </p:cNvPr>
          <p:cNvSpPr txBox="1">
            <a:spLocks noChangeArrowheads="1"/>
          </p:cNvSpPr>
          <p:nvPr/>
        </p:nvSpPr>
        <p:spPr bwMode="auto">
          <a:xfrm>
            <a:off x="4285215" y="2355866"/>
            <a:ext cx="2979100" cy="483099"/>
          </a:xfrm>
          <a:prstGeom prst="rect">
            <a:avLst/>
          </a:prstGeom>
          <a:noFill/>
          <a:ln w="9525">
            <a:noFill/>
            <a:miter lim="800000"/>
          </a:ln>
        </p:spPr>
        <p:txBody>
          <a:bodyPr vert="horz" wrap="square" lIns="0" tIns="0" rIns="0" bIns="0" numCol="1" anchor="t" anchorCtr="0" compatLnSpc="1"/>
          <a:lstStyle/>
          <a:p>
            <a:pPr defTabSz="737870" eaLnBrk="0" hangingPunct="0">
              <a:defRPr/>
            </a:pPr>
            <a:r>
              <a:rPr lang="en-US" altLang="zh-CN"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cs typeface="+mj-cs"/>
              </a:rPr>
              <a:t>Thank you </a:t>
            </a:r>
            <a:r>
              <a:rPr lang="zh-CN" altLang="en-US"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cs typeface="+mj-cs"/>
              </a:rPr>
              <a:t>谢谢</a:t>
            </a:r>
            <a:endParaRPr lang="zh-CN" altLang="en-US"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4533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7"/>
          <p:cNvSpPr txBox="1"/>
          <p:nvPr/>
        </p:nvSpPr>
        <p:spPr>
          <a:xfrm>
            <a:off x="2721796" y="1599643"/>
            <a:ext cx="3056515" cy="2322891"/>
          </a:xfrm>
          <a:prstGeom prst="rect">
            <a:avLst/>
          </a:prstGeom>
          <a:noFill/>
          <a:effectLst>
            <a:outerShdw blurRad="50800" dist="50800" dir="5400000" algn="ctr" rotWithShape="0">
              <a:schemeClr val="bg1"/>
            </a:outerShdw>
          </a:effectLst>
        </p:spPr>
        <p:txBody>
          <a:bodyPr wrap="square" lIns="77925" tIns="38963" rIns="77925" bIns="38963" rtlCol="0">
            <a:spAutoFit/>
          </a:bodyPr>
          <a:lstStyle/>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申请城市市场评述</a:t>
            </a: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申请公司信息</a:t>
            </a: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新公司商业计划</a:t>
            </a: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新店营销规划</a:t>
            </a:r>
            <a:endParaRPr lang="en-US" altLang="zh-CN"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盈亏分析</a:t>
            </a: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需提供的附件</a:t>
            </a:r>
            <a:endParaRPr lang="en-US" altLang="zh-CN"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附件</a:t>
            </a:r>
          </a:p>
        </p:txBody>
      </p:sp>
      <p:sp>
        <p:nvSpPr>
          <p:cNvPr id="7" name="TextBox 17"/>
          <p:cNvSpPr txBox="1"/>
          <p:nvPr/>
        </p:nvSpPr>
        <p:spPr>
          <a:xfrm>
            <a:off x="2347329" y="1053676"/>
            <a:ext cx="1096514" cy="424872"/>
          </a:xfrm>
          <a:prstGeom prst="rect">
            <a:avLst/>
          </a:prstGeom>
          <a:noFill/>
        </p:spPr>
        <p:txBody>
          <a:bodyPr wrap="square" lIns="77925" tIns="38963" rIns="77925" bIns="38963" rtlCol="0">
            <a:spAutoFit/>
          </a:bodyPr>
          <a:lstStyle/>
          <a:p>
            <a:pPr>
              <a:lnSpc>
                <a:spcPct val="150000"/>
              </a:lnSpc>
            </a:pPr>
            <a:r>
              <a:rPr lang="zh-CN" altLang="en-US" sz="1700" b="1" spc="173" dirty="0">
                <a:solidFill>
                  <a:srgbClr val="2DCAD1"/>
                </a:solidFill>
                <a:latin typeface="微软雅黑" panose="020B0503020204020204" pitchFamily="34" charset="-122"/>
                <a:ea typeface="微软雅黑" panose="020B0503020204020204" pitchFamily="34" charset="-122"/>
              </a:rPr>
              <a:t>目录</a:t>
            </a:r>
          </a:p>
        </p:txBody>
      </p:sp>
      <p:sp>
        <p:nvSpPr>
          <p:cNvPr id="8" name="文本框 7"/>
          <p:cNvSpPr txBox="1"/>
          <p:nvPr/>
        </p:nvSpPr>
        <p:spPr>
          <a:xfrm>
            <a:off x="869613" y="954215"/>
            <a:ext cx="1439582" cy="386464"/>
          </a:xfrm>
          <a:prstGeom prst="rect">
            <a:avLst/>
          </a:prstGeom>
          <a:noFill/>
        </p:spPr>
        <p:txBody>
          <a:bodyPr wrap="none" lIns="77925" tIns="38963" rIns="77925" bIns="38963" rtlCol="0">
            <a:spAutoFit/>
          </a:bodyPr>
          <a:lstStyle/>
          <a:p>
            <a:pPr defTabSz="474980">
              <a:defRPr/>
            </a:pPr>
            <a:r>
              <a:rPr lang="en-US" altLang="zh-CN" sz="2000" b="1" dirty="0">
                <a:solidFill>
                  <a:srgbClr val="6DDFE5"/>
                </a:solidFill>
                <a:latin typeface="微软雅黑" panose="020B0503020204020204" pitchFamily="34" charset="-122"/>
                <a:ea typeface="微软雅黑" panose="020B0503020204020204" pitchFamily="34" charset="-122"/>
                <a:cs typeface="微软雅黑" panose="020B0503020204020204" pitchFamily="34" charset="-122"/>
              </a:rPr>
              <a:t>CONTENT</a:t>
            </a:r>
            <a:endParaRPr lang="zh-CN" altLang="en-US" b="1" dirty="0">
              <a:solidFill>
                <a:srgbClr val="6DDFE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任意形状 8"/>
          <p:cNvSpPr/>
          <p:nvPr/>
        </p:nvSpPr>
        <p:spPr bwMode="auto">
          <a:xfrm>
            <a:off x="2419028" y="1041135"/>
            <a:ext cx="40843" cy="351952"/>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3314" tIns="31658" rIns="63314" bIns="31658" numCol="1" rtlCol="0" anchor="ctr" anchorCtr="0" compatLnSpc="1"/>
          <a:lstStyle/>
          <a:p>
            <a:pPr algn="ctr" defTabSz="633095"/>
            <a:endParaRPr lang="zh-CN" altLang="en-US" sz="800">
              <a:solidFill>
                <a:prstClr val="black"/>
              </a:solidFill>
              <a:latin typeface="Arial" panose="020B0604020202020204" pitchFamily="34" charset="0"/>
              <a:ea typeface="华文中宋" panose="02010600040101010101" pitchFamily="2" charset="-122"/>
            </a:endParaRPr>
          </a:p>
        </p:txBody>
      </p:sp>
      <p:sp>
        <p:nvSpPr>
          <p:cNvPr id="10" name="椭圆 9"/>
          <p:cNvSpPr/>
          <p:nvPr/>
        </p:nvSpPr>
        <p:spPr bwMode="auto">
          <a:xfrm>
            <a:off x="2436491" y="234855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三</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椭圆 10"/>
          <p:cNvSpPr/>
          <p:nvPr/>
        </p:nvSpPr>
        <p:spPr bwMode="auto">
          <a:xfrm>
            <a:off x="2436491" y="203784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二</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椭圆 11"/>
          <p:cNvSpPr/>
          <p:nvPr/>
        </p:nvSpPr>
        <p:spPr bwMode="auto">
          <a:xfrm>
            <a:off x="2436491" y="171020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一</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椭圆 12"/>
          <p:cNvSpPr/>
          <p:nvPr/>
        </p:nvSpPr>
        <p:spPr bwMode="auto">
          <a:xfrm>
            <a:off x="2436491" y="2673681"/>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四</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椭圆 13"/>
          <p:cNvSpPr/>
          <p:nvPr/>
        </p:nvSpPr>
        <p:spPr bwMode="auto">
          <a:xfrm>
            <a:off x="2436491" y="299881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五</a:t>
            </a:r>
          </a:p>
        </p:txBody>
      </p:sp>
      <p:sp>
        <p:nvSpPr>
          <p:cNvPr id="15" name="椭圆 14"/>
          <p:cNvSpPr/>
          <p:nvPr/>
        </p:nvSpPr>
        <p:spPr bwMode="auto">
          <a:xfrm>
            <a:off x="2436491" y="3322846"/>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六</a:t>
            </a:r>
          </a:p>
        </p:txBody>
      </p:sp>
      <p:sp>
        <p:nvSpPr>
          <p:cNvPr id="16" name="椭圆 15"/>
          <p:cNvSpPr/>
          <p:nvPr/>
        </p:nvSpPr>
        <p:spPr bwMode="auto">
          <a:xfrm>
            <a:off x="2436491" y="3614799"/>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七</a:t>
            </a:r>
          </a:p>
        </p:txBody>
      </p:sp>
    </p:spTree>
    <p:extLst>
      <p:ext uri="{BB962C8B-B14F-4D97-AF65-F5344CB8AC3E}">
        <p14:creationId xmlns:p14="http://schemas.microsoft.com/office/powerpoint/2010/main" val="3205716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369113" y="575510"/>
            <a:ext cx="1216957"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1.</a:t>
            </a:r>
            <a:r>
              <a:rPr lang="zh-CN" altLang="en-US" kern="100" dirty="0">
                <a:solidFill>
                  <a:srgbClr val="2DCAD1"/>
                </a:solidFill>
                <a:cs typeface="+mn-cs"/>
              </a:rPr>
              <a:t>人口、经济</a:t>
            </a:r>
          </a:p>
        </p:txBody>
      </p:sp>
      <p:sp>
        <p:nvSpPr>
          <p:cNvPr id="10" name="TextBox 109"/>
          <p:cNvSpPr txBox="1"/>
          <p:nvPr/>
        </p:nvSpPr>
        <p:spPr>
          <a:xfrm>
            <a:off x="317989" y="2022078"/>
            <a:ext cx="2473712"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2.</a:t>
            </a:r>
            <a:r>
              <a:rPr lang="zh-CN" altLang="en-US" kern="100" dirty="0">
                <a:solidFill>
                  <a:srgbClr val="2DCAD1"/>
                </a:solidFill>
                <a:cs typeface="+mn-cs"/>
              </a:rPr>
              <a:t>新能源汽车经销商渠道情况</a:t>
            </a:r>
          </a:p>
        </p:txBody>
      </p:sp>
      <p:sp>
        <p:nvSpPr>
          <p:cNvPr id="13" name="TextBox 3"/>
          <p:cNvSpPr txBox="1"/>
          <p:nvPr/>
        </p:nvSpPr>
        <p:spPr>
          <a:xfrm>
            <a:off x="251520" y="1771051"/>
            <a:ext cx="7976271"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注：以上均不含常规混合动力和低速纯电动汽车数据</a:t>
            </a:r>
          </a:p>
        </p:txBody>
      </p:sp>
      <p:graphicFrame>
        <p:nvGraphicFramePr>
          <p:cNvPr id="9" name="表格 8"/>
          <p:cNvGraphicFramePr>
            <a:graphicFrameLocks noGrp="1"/>
          </p:cNvGraphicFramePr>
          <p:nvPr>
            <p:custDataLst>
              <p:tags r:id="rId1"/>
            </p:custDataLst>
            <p:extLst>
              <p:ext uri="{D42A27DB-BD31-4B8C-83A1-F6EECF244321}">
                <p14:modId xmlns:p14="http://schemas.microsoft.com/office/powerpoint/2010/main" val="3579988230"/>
              </p:ext>
            </p:extLst>
          </p:nvPr>
        </p:nvGraphicFramePr>
        <p:xfrm>
          <a:off x="369115" y="2346115"/>
          <a:ext cx="8390428" cy="2700306"/>
        </p:xfrm>
        <a:graphic>
          <a:graphicData uri="http://schemas.openxmlformats.org/drawingml/2006/table">
            <a:tbl>
              <a:tblPr/>
              <a:tblGrid>
                <a:gridCol w="1456280">
                  <a:extLst>
                    <a:ext uri="{9D8B030D-6E8A-4147-A177-3AD203B41FA5}">
                      <a16:colId xmlns:a16="http://schemas.microsoft.com/office/drawing/2014/main" val="20000"/>
                    </a:ext>
                  </a:extLst>
                </a:gridCol>
                <a:gridCol w="1262464">
                  <a:extLst>
                    <a:ext uri="{9D8B030D-6E8A-4147-A177-3AD203B41FA5}">
                      <a16:colId xmlns:a16="http://schemas.microsoft.com/office/drawing/2014/main" val="20001"/>
                    </a:ext>
                  </a:extLst>
                </a:gridCol>
                <a:gridCol w="1073409">
                  <a:extLst>
                    <a:ext uri="{9D8B030D-6E8A-4147-A177-3AD203B41FA5}">
                      <a16:colId xmlns:a16="http://schemas.microsoft.com/office/drawing/2014/main" val="20002"/>
                    </a:ext>
                  </a:extLst>
                </a:gridCol>
                <a:gridCol w="1109459">
                  <a:extLst>
                    <a:ext uri="{9D8B030D-6E8A-4147-A177-3AD203B41FA5}">
                      <a16:colId xmlns:a16="http://schemas.microsoft.com/office/drawing/2014/main" val="20003"/>
                    </a:ext>
                  </a:extLst>
                </a:gridCol>
                <a:gridCol w="1124666">
                  <a:extLst>
                    <a:ext uri="{9D8B030D-6E8A-4147-A177-3AD203B41FA5}">
                      <a16:colId xmlns:a16="http://schemas.microsoft.com/office/drawing/2014/main" val="20004"/>
                    </a:ext>
                  </a:extLst>
                </a:gridCol>
                <a:gridCol w="1254690">
                  <a:extLst>
                    <a:ext uri="{9D8B030D-6E8A-4147-A177-3AD203B41FA5}">
                      <a16:colId xmlns:a16="http://schemas.microsoft.com/office/drawing/2014/main" val="20005"/>
                    </a:ext>
                  </a:extLst>
                </a:gridCol>
                <a:gridCol w="1109460">
                  <a:extLst>
                    <a:ext uri="{9D8B030D-6E8A-4147-A177-3AD203B41FA5}">
                      <a16:colId xmlns:a16="http://schemas.microsoft.com/office/drawing/2014/main" val="20008"/>
                    </a:ext>
                  </a:extLst>
                </a:gridCol>
              </a:tblGrid>
              <a:tr h="273110">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4S</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店数量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（个）</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年销量（台）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主力车型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16279">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插电混动</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a16="http://schemas.microsoft.com/office/drawing/2014/main" val="1000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5897215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indent="0" algn="ctr" defTabSz="914400" rtl="0" eaLnBrk="1" latinLnBrk="0" hangingPunct="1">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250135">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1515723939"/>
              </p:ext>
            </p:extLst>
          </p:nvPr>
        </p:nvGraphicFramePr>
        <p:xfrm>
          <a:off x="369112" y="887953"/>
          <a:ext cx="8379352" cy="895526"/>
        </p:xfrm>
        <a:graphic>
          <a:graphicData uri="http://schemas.openxmlformats.org/drawingml/2006/table">
            <a:tbl>
              <a:tblPr/>
              <a:tblGrid>
                <a:gridCol w="470215">
                  <a:extLst>
                    <a:ext uri="{9D8B030D-6E8A-4147-A177-3AD203B41FA5}">
                      <a16:colId xmlns:a16="http://schemas.microsoft.com/office/drawing/2014/main" val="20000"/>
                    </a:ext>
                  </a:extLst>
                </a:gridCol>
                <a:gridCol w="809818">
                  <a:extLst>
                    <a:ext uri="{9D8B030D-6E8A-4147-A177-3AD203B41FA5}">
                      <a16:colId xmlns:a16="http://schemas.microsoft.com/office/drawing/2014/main" val="20001"/>
                    </a:ext>
                  </a:extLst>
                </a:gridCol>
                <a:gridCol w="566210">
                  <a:extLst>
                    <a:ext uri="{9D8B030D-6E8A-4147-A177-3AD203B41FA5}">
                      <a16:colId xmlns:a16="http://schemas.microsoft.com/office/drawing/2014/main" val="20002"/>
                    </a:ext>
                  </a:extLst>
                </a:gridCol>
                <a:gridCol w="938555">
                  <a:extLst>
                    <a:ext uri="{9D8B030D-6E8A-4147-A177-3AD203B41FA5}">
                      <a16:colId xmlns:a16="http://schemas.microsoft.com/office/drawing/2014/main" val="20003"/>
                    </a:ext>
                  </a:extLst>
                </a:gridCol>
                <a:gridCol w="863469">
                  <a:extLst>
                    <a:ext uri="{9D8B030D-6E8A-4147-A177-3AD203B41FA5}">
                      <a16:colId xmlns:a16="http://schemas.microsoft.com/office/drawing/2014/main" val="1377531506"/>
                    </a:ext>
                  </a:extLst>
                </a:gridCol>
                <a:gridCol w="946217">
                  <a:extLst>
                    <a:ext uri="{9D8B030D-6E8A-4147-A177-3AD203B41FA5}">
                      <a16:colId xmlns:a16="http://schemas.microsoft.com/office/drawing/2014/main" val="20005"/>
                    </a:ext>
                  </a:extLst>
                </a:gridCol>
                <a:gridCol w="946217">
                  <a:extLst>
                    <a:ext uri="{9D8B030D-6E8A-4147-A177-3AD203B41FA5}">
                      <a16:colId xmlns:a16="http://schemas.microsoft.com/office/drawing/2014/main" val="20006"/>
                    </a:ext>
                  </a:extLst>
                </a:gridCol>
                <a:gridCol w="946217">
                  <a:extLst>
                    <a:ext uri="{9D8B030D-6E8A-4147-A177-3AD203B41FA5}">
                      <a16:colId xmlns:a16="http://schemas.microsoft.com/office/drawing/2014/main" val="20007"/>
                    </a:ext>
                  </a:extLst>
                </a:gridCol>
                <a:gridCol w="946217">
                  <a:extLst>
                    <a:ext uri="{9D8B030D-6E8A-4147-A177-3AD203B41FA5}">
                      <a16:colId xmlns:a16="http://schemas.microsoft.com/office/drawing/2014/main" val="20008"/>
                    </a:ext>
                  </a:extLst>
                </a:gridCol>
                <a:gridCol w="946217">
                  <a:extLst>
                    <a:ext uri="{9D8B030D-6E8A-4147-A177-3AD203B41FA5}">
                      <a16:colId xmlns:a16="http://schemas.microsoft.com/office/drawing/2014/main" val="20009"/>
                    </a:ext>
                  </a:extLst>
                </a:gridCol>
              </a:tblGrid>
              <a:tr h="270029">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当地新能源</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主机厂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8">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373018">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人口</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（万人）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GDP</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（亿元）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乘用车上牌</a:t>
                      </a:r>
                      <a:b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b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新能源渗透率</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纯电渗透率</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52479">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11" name="矩形 10"/>
          <p:cNvSpPr/>
          <p:nvPr/>
        </p:nvSpPr>
        <p:spPr>
          <a:xfrm>
            <a:off x="1331640" y="3291830"/>
            <a:ext cx="7056784"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填写在当地主流新能源品牌销量数据，包括但不限于列表中品牌</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a16="http://schemas.microsoft.com/office/drawing/2014/main" id="{1887C2E6-E39A-5AA1-FF0E-F008016D31CE}"/>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一、申请城市市场评述</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1439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32172" y="4431440"/>
            <a:ext cx="8660308" cy="70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25" tIns="38963" rIns="77925" bIns="38963"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如申请公司股东为公司，请备注该公司股东股比，并提供股东简历；</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如申请公司股东为代持股，须提供代持股协议扫描件；</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如果申请公司是</a:t>
            </a:r>
            <a:r>
              <a:rPr lang="zh-CN" altLang="en-US" sz="9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集团公司</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，建议提供所有独资或合资的分</a:t>
            </a:r>
            <a:r>
              <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子公司的名称、主营业务、最近三年的审计报告、资产负债表、损益表、所得税等财务报表。</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32173" y="591247"/>
            <a:ext cx="1935103"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zh-CN" sz="1400" b="1" kern="100" dirty="0">
                <a:solidFill>
                  <a:srgbClr val="2DCAD1"/>
                </a:solidFill>
                <a:latin typeface="微软雅黑" panose="020B0503020204020204" pitchFamily="34" charset="-122"/>
                <a:ea typeface="微软雅黑" panose="020B0503020204020204" pitchFamily="34" charset="-122"/>
              </a:rPr>
              <a:t>申请公司的基本信息</a:t>
            </a:r>
          </a:p>
        </p:txBody>
      </p:sp>
      <p:graphicFrame>
        <p:nvGraphicFramePr>
          <p:cNvPr id="6" name="表格 5"/>
          <p:cNvGraphicFramePr>
            <a:graphicFrameLocks noGrp="1"/>
          </p:cNvGraphicFramePr>
          <p:nvPr>
            <p:extLst>
              <p:ext uri="{D42A27DB-BD31-4B8C-83A1-F6EECF244321}">
                <p14:modId xmlns:p14="http://schemas.microsoft.com/office/powerpoint/2010/main" val="2197154289"/>
              </p:ext>
            </p:extLst>
          </p:nvPr>
        </p:nvGraphicFramePr>
        <p:xfrm>
          <a:off x="259602" y="915564"/>
          <a:ext cx="8632887" cy="3469048"/>
        </p:xfrm>
        <a:graphic>
          <a:graphicData uri="http://schemas.openxmlformats.org/drawingml/2006/table">
            <a:tbl>
              <a:tblPr/>
              <a:tblGrid>
                <a:gridCol w="959209">
                  <a:extLst>
                    <a:ext uri="{9D8B030D-6E8A-4147-A177-3AD203B41FA5}">
                      <a16:colId xmlns:a16="http://schemas.microsoft.com/office/drawing/2014/main" val="20000"/>
                    </a:ext>
                  </a:extLst>
                </a:gridCol>
                <a:gridCol w="976925">
                  <a:extLst>
                    <a:ext uri="{9D8B030D-6E8A-4147-A177-3AD203B41FA5}">
                      <a16:colId xmlns:a16="http://schemas.microsoft.com/office/drawing/2014/main" val="20001"/>
                    </a:ext>
                  </a:extLst>
                </a:gridCol>
                <a:gridCol w="941494">
                  <a:extLst>
                    <a:ext uri="{9D8B030D-6E8A-4147-A177-3AD203B41FA5}">
                      <a16:colId xmlns:a16="http://schemas.microsoft.com/office/drawing/2014/main" val="997089865"/>
                    </a:ext>
                  </a:extLst>
                </a:gridCol>
                <a:gridCol w="959209">
                  <a:extLst>
                    <a:ext uri="{9D8B030D-6E8A-4147-A177-3AD203B41FA5}">
                      <a16:colId xmlns:a16="http://schemas.microsoft.com/office/drawing/2014/main" val="20003"/>
                    </a:ext>
                  </a:extLst>
                </a:gridCol>
                <a:gridCol w="1918419">
                  <a:extLst>
                    <a:ext uri="{9D8B030D-6E8A-4147-A177-3AD203B41FA5}">
                      <a16:colId xmlns:a16="http://schemas.microsoft.com/office/drawing/2014/main" val="20004"/>
                    </a:ext>
                  </a:extLst>
                </a:gridCol>
                <a:gridCol w="684150">
                  <a:extLst>
                    <a:ext uri="{9D8B030D-6E8A-4147-A177-3AD203B41FA5}">
                      <a16:colId xmlns:a16="http://schemas.microsoft.com/office/drawing/2014/main" val="20006"/>
                    </a:ext>
                  </a:extLst>
                </a:gridCol>
                <a:gridCol w="731157">
                  <a:extLst>
                    <a:ext uri="{9D8B030D-6E8A-4147-A177-3AD203B41FA5}">
                      <a16:colId xmlns:a16="http://schemas.microsoft.com/office/drawing/2014/main" val="20007"/>
                    </a:ext>
                  </a:extLst>
                </a:gridCol>
                <a:gridCol w="797628">
                  <a:extLst>
                    <a:ext uri="{9D8B030D-6E8A-4147-A177-3AD203B41FA5}">
                      <a16:colId xmlns:a16="http://schemas.microsoft.com/office/drawing/2014/main" val="20008"/>
                    </a:ext>
                  </a:extLst>
                </a:gridCol>
                <a:gridCol w="664696">
                  <a:extLst>
                    <a:ext uri="{9D8B030D-6E8A-4147-A177-3AD203B41FA5}">
                      <a16:colId xmlns:a16="http://schemas.microsoft.com/office/drawing/2014/main" val="20010"/>
                    </a:ext>
                  </a:extLst>
                </a:gridCol>
              </a:tblGrid>
              <a:tr h="33624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公司名称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公司地址</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注册资本</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法人代表</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董事长</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298630">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成立时间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hMerge="1">
                  <a:txBody>
                    <a:bodyPr/>
                    <a:lstStyle/>
                    <a:p>
                      <a:endParaRPr lang="zh-CN" altLang="en-US"/>
                    </a:p>
                  </a:txBody>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银行信用等级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资产情况</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总资产：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3"/>
                  </a:ext>
                </a:extLst>
              </a:tr>
              <a:tr h="298630">
                <a:tc vMerge="1">
                  <a:txBody>
                    <a:bodyPr/>
                    <a:lstStyle/>
                    <a:p>
                      <a:endParaRPr lang="zh-CN"/>
                    </a:p>
                  </a:txBody>
                  <a:tcPr/>
                </a:tc>
                <a:tc gridSpan="2" vMerge="1">
                  <a:txBody>
                    <a:bodyPr/>
                    <a:lstStyle/>
                    <a:p>
                      <a:endParaRPr lang="zh-CN"/>
                    </a:p>
                  </a:txBody>
                  <a:tcPr/>
                </a:tc>
                <a:tc hMerge="1"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固定资产：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298630">
                <a:tc vMerge="1">
                  <a:txBody>
                    <a:bodyPr/>
                    <a:lstStyle/>
                    <a:p>
                      <a:endParaRPr lang="zh-CN"/>
                    </a:p>
                  </a:txBody>
                  <a:tcPr/>
                </a:tc>
                <a:tc gridSpan="2" vMerge="1">
                  <a:txBody>
                    <a:bodyPr/>
                    <a:lstStyle/>
                    <a:p>
                      <a:endParaRPr lang="zh-CN"/>
                    </a:p>
                  </a:txBody>
                  <a:tcPr/>
                </a:tc>
                <a:tc hMerge="1"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流动资产：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5"/>
                  </a:ext>
                </a:extLst>
              </a:tr>
              <a:tr h="240489">
                <a:tc rowSpan="4">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资本构成</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股东名称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投资金额（元）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所占比例（</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6"/>
                  </a:ext>
                </a:extLst>
              </a:tr>
              <a:tr h="324137">
                <a:tc v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7"/>
                  </a:ext>
                </a:extLst>
              </a:tr>
              <a:tr h="324137">
                <a:tc v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8"/>
                  </a:ext>
                </a:extLst>
              </a:tr>
              <a:tr h="324137">
                <a:tc v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9"/>
                  </a:ext>
                </a:extLst>
              </a:tr>
              <a:tr h="3241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经营品牌</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8">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申请公司：</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                其它关联公司：</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0"/>
                  </a:ext>
                </a:extLst>
              </a:tr>
            </a:tbl>
          </a:graphicData>
        </a:graphic>
      </p:graphicFrame>
      <p:sp>
        <p:nvSpPr>
          <p:cNvPr id="3" name="矩形 2">
            <a:extLst>
              <a:ext uri="{FF2B5EF4-FFF2-40B4-BE49-F238E27FC236}">
                <a16:creationId xmlns:a16="http://schemas.microsoft.com/office/drawing/2014/main" id="{6FE72D23-952A-47A2-B1DE-2463FD1B35EA}"/>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3489667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申请公司的股权结构及股东介绍</a:t>
            </a:r>
          </a:p>
        </p:txBody>
      </p:sp>
      <p:sp>
        <p:nvSpPr>
          <p:cNvPr id="4" name="矩形 3"/>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股东关系说明：公司控股、夫妻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16" name="表格 15"/>
          <p:cNvGraphicFramePr>
            <a:graphicFrameLocks noGrp="1"/>
          </p:cNvGraphicFramePr>
          <p:nvPr>
            <p:extLst>
              <p:ext uri="{D42A27DB-BD31-4B8C-83A1-F6EECF244321}">
                <p14:modId xmlns:p14="http://schemas.microsoft.com/office/powerpoint/2010/main" val="2545221881"/>
              </p:ext>
            </p:extLst>
          </p:nvPr>
        </p:nvGraphicFramePr>
        <p:xfrm>
          <a:off x="179512" y="867796"/>
          <a:ext cx="8586028" cy="726649"/>
        </p:xfrm>
        <a:graphic>
          <a:graphicData uri="http://schemas.openxmlformats.org/drawingml/2006/table">
            <a:tbl>
              <a:tblPr/>
              <a:tblGrid>
                <a:gridCol w="1013432">
                  <a:extLst>
                    <a:ext uri="{9D8B030D-6E8A-4147-A177-3AD203B41FA5}">
                      <a16:colId xmlns:a16="http://schemas.microsoft.com/office/drawing/2014/main" val="20000"/>
                    </a:ext>
                  </a:extLst>
                </a:gridCol>
                <a:gridCol w="1520484">
                  <a:extLst>
                    <a:ext uri="{9D8B030D-6E8A-4147-A177-3AD203B41FA5}">
                      <a16:colId xmlns:a16="http://schemas.microsoft.com/office/drawing/2014/main" val="20001"/>
                    </a:ext>
                  </a:extLst>
                </a:gridCol>
                <a:gridCol w="1558333">
                  <a:extLst>
                    <a:ext uri="{9D8B030D-6E8A-4147-A177-3AD203B41FA5}">
                      <a16:colId xmlns:a16="http://schemas.microsoft.com/office/drawing/2014/main" val="20002"/>
                    </a:ext>
                  </a:extLst>
                </a:gridCol>
                <a:gridCol w="2335543">
                  <a:extLst>
                    <a:ext uri="{9D8B030D-6E8A-4147-A177-3AD203B41FA5}">
                      <a16:colId xmlns:a16="http://schemas.microsoft.com/office/drawing/2014/main" val="20003"/>
                    </a:ext>
                  </a:extLst>
                </a:gridCol>
                <a:gridCol w="2158236">
                  <a:extLst>
                    <a:ext uri="{9D8B030D-6E8A-4147-A177-3AD203B41FA5}">
                      <a16:colId xmlns:a16="http://schemas.microsoft.com/office/drawing/2014/main" val="20004"/>
                    </a:ext>
                  </a:extLst>
                </a:gridCol>
              </a:tblGrid>
              <a:tr h="196382">
                <a:tc gridSpan="5">
                  <a:txBody>
                    <a:bodyPr/>
                    <a:lstStyle/>
                    <a:p>
                      <a:pPr algn="ctr" fontAlgn="ctr"/>
                      <a:r>
                        <a:rPr lang="zh-CN" altLang="en-US" sz="1000" b="1" i="0" u="none" strike="noStrike" dirty="0">
                          <a:solidFill>
                            <a:srgbClr val="000000"/>
                          </a:solidFill>
                          <a:effectLst/>
                          <a:latin typeface="微软雅黑" panose="020B0503020204020204" pitchFamily="34" charset="-122"/>
                          <a:ea typeface="微软雅黑" panose="020B0503020204020204" pitchFamily="34" charset="-122"/>
                        </a:rPr>
                        <a:t>申请公司股权结构（第一层）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3"/>
                  </a:ext>
                </a:extLst>
              </a:tr>
              <a:tr h="19638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股东排序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股东名称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有限公司</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矩形 5"/>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9" name="矩形 8"/>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10"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0" name="表格 19">
            <a:extLst>
              <a:ext uri="{FF2B5EF4-FFF2-40B4-BE49-F238E27FC236}">
                <a16:creationId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401998634"/>
              </p:ext>
            </p:extLst>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graphicFrame>
        <p:nvGraphicFramePr>
          <p:cNvPr id="22" name="表格 21">
            <a:extLst>
              <a:ext uri="{FF2B5EF4-FFF2-40B4-BE49-F238E27FC236}">
                <a16:creationId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3822623224"/>
              </p:ext>
            </p:extLst>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sp>
        <p:nvSpPr>
          <p:cNvPr id="14"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实控人一：</a:t>
            </a:r>
            <a:r>
              <a:rPr lang="en-US" altLang="zh-CN" sz="900" b="1" dirty="0">
                <a:solidFill>
                  <a:prstClr val="white"/>
                </a:solidFill>
                <a:latin typeface="微软雅黑" panose="020B0503020204020204" pitchFamily="34" charset="-122"/>
                <a:ea typeface="微软雅黑" panose="020B0503020204020204" pitchFamily="34" charset="-122"/>
              </a:rPr>
              <a:t>XXX60%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28" name="矩形 27"/>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29" name="矩形 28"/>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30" name="TextBox 7"/>
          <p:cNvSpPr txBox="1"/>
          <p:nvPr/>
        </p:nvSpPr>
        <p:spPr bwMode="auto">
          <a:xfrm>
            <a:off x="4545654" y="4168788"/>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实控人四：</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31" name="表格 30">
            <a:extLst>
              <a:ext uri="{FF2B5EF4-FFF2-40B4-BE49-F238E27FC236}">
                <a16:creationId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56693403"/>
              </p:ext>
            </p:extLst>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graphicFrame>
        <p:nvGraphicFramePr>
          <p:cNvPr id="32" name="表格 31">
            <a:extLst>
              <a:ext uri="{FF2B5EF4-FFF2-40B4-BE49-F238E27FC236}">
                <a16:creationId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2161274801"/>
              </p:ext>
            </p:extLst>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sp>
        <p:nvSpPr>
          <p:cNvPr id="33"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实控人三：</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a:off x="554040" y="2494233"/>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申请公司股东为公司独资或者公司与自然人共同持股则填写本页，同时删除下一页；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（申请公司股东均为自然人则填写下页，同时删除本页）</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务必粘贴股东照片，如有多个股东，请按照格式自行添加；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④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a16="http://schemas.microsoft.com/office/drawing/2014/main" id="{27D7EC37-BD68-D8FF-6F8A-9F5953BD40E1}"/>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46548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sp>
        <p:nvSpPr>
          <p:cNvPr id="22" name="矩形 2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24" name="TextBox 5"/>
          <p:cNvSpPr txBox="1"/>
          <p:nvPr/>
        </p:nvSpPr>
        <p:spPr bwMode="auto">
          <a:xfrm>
            <a:off x="135991" y="2194798"/>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股东一：</a:t>
            </a:r>
            <a:r>
              <a:rPr kumimoji="1" lang="en-US" altLang="zh-CN" sz="900" b="1" dirty="0">
                <a:solidFill>
                  <a:prstClr val="white"/>
                </a:solidFill>
                <a:latin typeface="微软雅黑" panose="020B0503020204020204" pitchFamily="34" charset="-122"/>
                <a:ea typeface="微软雅黑" panose="020B0503020204020204" pitchFamily="34" charset="-122"/>
              </a:rPr>
              <a:t>XXX60%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p>
        </p:txBody>
      </p:sp>
      <p:sp>
        <p:nvSpPr>
          <p:cNvPr id="25" name="矩形 24"/>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26"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 name="表格 1">
            <a:extLst>
              <a:ext uri="{FF2B5EF4-FFF2-40B4-BE49-F238E27FC236}">
                <a16:creationId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271600511"/>
              </p:ext>
            </p:extLst>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graphicFrame>
        <p:nvGraphicFramePr>
          <p:cNvPr id="3" name="表格 2">
            <a:extLst>
              <a:ext uri="{FF2B5EF4-FFF2-40B4-BE49-F238E27FC236}">
                <a16:creationId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1802752650"/>
              </p:ext>
            </p:extLst>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sp>
        <p:nvSpPr>
          <p:cNvPr id="14" name="矩形 13"/>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15" name="TextBox 5"/>
          <p:cNvSpPr txBox="1"/>
          <p:nvPr/>
        </p:nvSpPr>
        <p:spPr bwMode="auto">
          <a:xfrm>
            <a:off x="135991" y="4079653"/>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股东三：</a:t>
            </a:r>
            <a:r>
              <a:rPr kumimoji="1" lang="en-US" altLang="zh-CN" sz="900" b="1" dirty="0">
                <a:solidFill>
                  <a:prstClr val="white"/>
                </a:solidFill>
                <a:latin typeface="微软雅黑" panose="020B0503020204020204" pitchFamily="34" charset="-122"/>
                <a:ea typeface="微软雅黑" panose="020B0503020204020204" pitchFamily="34" charset="-122"/>
              </a:rPr>
              <a:t>XXX50%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p>
        </p:txBody>
      </p:sp>
      <p:sp>
        <p:nvSpPr>
          <p:cNvPr id="18" name="矩形 17"/>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19" name="TextBox 7"/>
          <p:cNvSpPr txBox="1"/>
          <p:nvPr/>
        </p:nvSpPr>
        <p:spPr bwMode="auto">
          <a:xfrm>
            <a:off x="4545654" y="4056347"/>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股东四：</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1" name="表格 20">
            <a:extLst>
              <a:ext uri="{FF2B5EF4-FFF2-40B4-BE49-F238E27FC236}">
                <a16:creationId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2389473420"/>
              </p:ext>
            </p:extLst>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graphicFrame>
        <p:nvGraphicFramePr>
          <p:cNvPr id="23" name="表格 22">
            <a:extLst>
              <a:ext uri="{FF2B5EF4-FFF2-40B4-BE49-F238E27FC236}">
                <a16:creationId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3738353342"/>
              </p:ext>
            </p:extLst>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8226637"/>
                  </a:ext>
                </a:extLst>
              </a:tr>
            </a:tbl>
          </a:graphicData>
        </a:graphic>
      </p:graphicFrame>
      <p:sp>
        <p:nvSpPr>
          <p:cNvPr id="20" name="矩形 19"/>
          <p:cNvSpPr/>
          <p:nvPr/>
        </p:nvSpPr>
        <p:spPr>
          <a:xfrm>
            <a:off x="762914" y="3492331"/>
            <a:ext cx="7790344" cy="1342268"/>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①  申请公司股东均为自然人则填写本页，股东关系必须写清楚，同时删除上一页 </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（申请公司股东为公司独资或者公司与自然人共同持股则填写上一页，同时删除本页）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  务必粘贴股东照片，如有多个股东，请按照格式自行添加</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申请公司的股权结构及股东介绍</a:t>
            </a:r>
          </a:p>
        </p:txBody>
      </p:sp>
      <p:sp>
        <p:nvSpPr>
          <p:cNvPr id="4" name="矩形 3">
            <a:extLst>
              <a:ext uri="{FF2B5EF4-FFF2-40B4-BE49-F238E27FC236}">
                <a16:creationId xmlns:a16="http://schemas.microsoft.com/office/drawing/2014/main" id="{AD8D085F-3C73-7235-29DA-1B875B10A79E}"/>
              </a:ext>
            </a:extLst>
          </p:cNvPr>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893595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custDataLst>
              <p:tags r:id="rId1"/>
            </p:custDataLst>
            <p:extLst>
              <p:ext uri="{D42A27DB-BD31-4B8C-83A1-F6EECF244321}">
                <p14:modId xmlns:p14="http://schemas.microsoft.com/office/powerpoint/2010/main" val="4020083287"/>
              </p:ext>
            </p:extLst>
          </p:nvPr>
        </p:nvGraphicFramePr>
        <p:xfrm>
          <a:off x="141893" y="987574"/>
          <a:ext cx="8837586" cy="1765358"/>
        </p:xfrm>
        <a:graphic>
          <a:graphicData uri="http://schemas.openxmlformats.org/drawingml/2006/table">
            <a:tbl>
              <a:tblPr/>
              <a:tblGrid>
                <a:gridCol w="348486">
                  <a:extLst>
                    <a:ext uri="{9D8B030D-6E8A-4147-A177-3AD203B41FA5}">
                      <a16:colId xmlns:a16="http://schemas.microsoft.com/office/drawing/2014/main" val="20006"/>
                    </a:ext>
                  </a:extLst>
                </a:gridCol>
                <a:gridCol w="707425">
                  <a:extLst>
                    <a:ext uri="{9D8B030D-6E8A-4147-A177-3AD203B41FA5}">
                      <a16:colId xmlns:a16="http://schemas.microsoft.com/office/drawing/2014/main" val="20000"/>
                    </a:ext>
                  </a:extLst>
                </a:gridCol>
                <a:gridCol w="707425">
                  <a:extLst>
                    <a:ext uri="{9D8B030D-6E8A-4147-A177-3AD203B41FA5}">
                      <a16:colId xmlns:a16="http://schemas.microsoft.com/office/drawing/2014/main" val="20001"/>
                    </a:ext>
                  </a:extLst>
                </a:gridCol>
                <a:gridCol w="707425">
                  <a:extLst>
                    <a:ext uri="{9D8B030D-6E8A-4147-A177-3AD203B41FA5}">
                      <a16:colId xmlns:a16="http://schemas.microsoft.com/office/drawing/2014/main" val="20002"/>
                    </a:ext>
                  </a:extLst>
                </a:gridCol>
                <a:gridCol w="707425">
                  <a:extLst>
                    <a:ext uri="{9D8B030D-6E8A-4147-A177-3AD203B41FA5}">
                      <a16:colId xmlns:a16="http://schemas.microsoft.com/office/drawing/2014/main" val="20003"/>
                    </a:ext>
                  </a:extLst>
                </a:gridCol>
                <a:gridCol w="707425">
                  <a:extLst>
                    <a:ext uri="{9D8B030D-6E8A-4147-A177-3AD203B41FA5}">
                      <a16:colId xmlns:a16="http://schemas.microsoft.com/office/drawing/2014/main" val="20004"/>
                    </a:ext>
                  </a:extLst>
                </a:gridCol>
                <a:gridCol w="707425">
                  <a:extLst>
                    <a:ext uri="{9D8B030D-6E8A-4147-A177-3AD203B41FA5}">
                      <a16:colId xmlns:a16="http://schemas.microsoft.com/office/drawing/2014/main" val="20005"/>
                    </a:ext>
                  </a:extLst>
                </a:gridCol>
                <a:gridCol w="707425">
                  <a:extLst>
                    <a:ext uri="{9D8B030D-6E8A-4147-A177-3AD203B41FA5}">
                      <a16:colId xmlns:a16="http://schemas.microsoft.com/office/drawing/2014/main" val="20007"/>
                    </a:ext>
                  </a:extLst>
                </a:gridCol>
                <a:gridCol w="707425">
                  <a:extLst>
                    <a:ext uri="{9D8B030D-6E8A-4147-A177-3AD203B41FA5}">
                      <a16:colId xmlns:a16="http://schemas.microsoft.com/office/drawing/2014/main" val="20008"/>
                    </a:ext>
                  </a:extLst>
                </a:gridCol>
                <a:gridCol w="707425">
                  <a:extLst>
                    <a:ext uri="{9D8B030D-6E8A-4147-A177-3AD203B41FA5}">
                      <a16:colId xmlns:a16="http://schemas.microsoft.com/office/drawing/2014/main" val="20009"/>
                    </a:ext>
                  </a:extLst>
                </a:gridCol>
                <a:gridCol w="707425">
                  <a:extLst>
                    <a:ext uri="{9D8B030D-6E8A-4147-A177-3AD203B41FA5}">
                      <a16:colId xmlns:a16="http://schemas.microsoft.com/office/drawing/2014/main" val="20010"/>
                    </a:ext>
                  </a:extLst>
                </a:gridCol>
                <a:gridCol w="707425">
                  <a:extLst>
                    <a:ext uri="{9D8B030D-6E8A-4147-A177-3AD203B41FA5}">
                      <a16:colId xmlns:a16="http://schemas.microsoft.com/office/drawing/2014/main" val="20011"/>
                    </a:ext>
                  </a:extLst>
                </a:gridCol>
                <a:gridCol w="707425">
                  <a:extLst>
                    <a:ext uri="{9D8B030D-6E8A-4147-A177-3AD203B41FA5}">
                      <a16:colId xmlns:a16="http://schemas.microsoft.com/office/drawing/2014/main" val="20012"/>
                    </a:ext>
                  </a:extLst>
                </a:gridCol>
              </a:tblGrid>
              <a:tr h="158503">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序号</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2024</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162212">
                <a:tc gridSpan="7">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bl>
          </a:graphicData>
        </a:graphic>
      </p:graphicFrame>
      <p:sp>
        <p:nvSpPr>
          <p:cNvPr id="3" name="矩形 2"/>
          <p:cNvSpPr/>
          <p:nvPr/>
        </p:nvSpPr>
        <p:spPr>
          <a:xfrm>
            <a:off x="30763" y="578011"/>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申请公司及其关联公司业绩情况</a:t>
            </a:r>
          </a:p>
        </p:txBody>
      </p:sp>
      <p:graphicFrame>
        <p:nvGraphicFramePr>
          <p:cNvPr id="7" name="表格 6"/>
          <p:cNvGraphicFramePr>
            <a:graphicFrameLocks noGrp="1"/>
          </p:cNvGraphicFramePr>
          <p:nvPr>
            <p:custDataLst>
              <p:tags r:id="rId2"/>
            </p:custDataLst>
            <p:extLst>
              <p:ext uri="{D42A27DB-BD31-4B8C-83A1-F6EECF244321}">
                <p14:modId xmlns:p14="http://schemas.microsoft.com/office/powerpoint/2010/main" val="3401027094"/>
              </p:ext>
            </p:extLst>
          </p:nvPr>
        </p:nvGraphicFramePr>
        <p:xfrm>
          <a:off x="141893" y="2903056"/>
          <a:ext cx="8837586" cy="1765358"/>
        </p:xfrm>
        <a:graphic>
          <a:graphicData uri="http://schemas.openxmlformats.org/drawingml/2006/table">
            <a:tbl>
              <a:tblPr/>
              <a:tblGrid>
                <a:gridCol w="348486">
                  <a:extLst>
                    <a:ext uri="{9D8B030D-6E8A-4147-A177-3AD203B41FA5}">
                      <a16:colId xmlns:a16="http://schemas.microsoft.com/office/drawing/2014/main" val="20006"/>
                    </a:ext>
                  </a:extLst>
                </a:gridCol>
                <a:gridCol w="707425">
                  <a:extLst>
                    <a:ext uri="{9D8B030D-6E8A-4147-A177-3AD203B41FA5}">
                      <a16:colId xmlns:a16="http://schemas.microsoft.com/office/drawing/2014/main" val="20000"/>
                    </a:ext>
                  </a:extLst>
                </a:gridCol>
                <a:gridCol w="707425">
                  <a:extLst>
                    <a:ext uri="{9D8B030D-6E8A-4147-A177-3AD203B41FA5}">
                      <a16:colId xmlns:a16="http://schemas.microsoft.com/office/drawing/2014/main" val="20001"/>
                    </a:ext>
                  </a:extLst>
                </a:gridCol>
                <a:gridCol w="707425">
                  <a:extLst>
                    <a:ext uri="{9D8B030D-6E8A-4147-A177-3AD203B41FA5}">
                      <a16:colId xmlns:a16="http://schemas.microsoft.com/office/drawing/2014/main" val="20002"/>
                    </a:ext>
                  </a:extLst>
                </a:gridCol>
                <a:gridCol w="707425">
                  <a:extLst>
                    <a:ext uri="{9D8B030D-6E8A-4147-A177-3AD203B41FA5}">
                      <a16:colId xmlns:a16="http://schemas.microsoft.com/office/drawing/2014/main" val="20003"/>
                    </a:ext>
                  </a:extLst>
                </a:gridCol>
                <a:gridCol w="707425">
                  <a:extLst>
                    <a:ext uri="{9D8B030D-6E8A-4147-A177-3AD203B41FA5}">
                      <a16:colId xmlns:a16="http://schemas.microsoft.com/office/drawing/2014/main" val="20004"/>
                    </a:ext>
                  </a:extLst>
                </a:gridCol>
                <a:gridCol w="707425">
                  <a:extLst>
                    <a:ext uri="{9D8B030D-6E8A-4147-A177-3AD203B41FA5}">
                      <a16:colId xmlns:a16="http://schemas.microsoft.com/office/drawing/2014/main" val="20005"/>
                    </a:ext>
                  </a:extLst>
                </a:gridCol>
                <a:gridCol w="707425">
                  <a:extLst>
                    <a:ext uri="{9D8B030D-6E8A-4147-A177-3AD203B41FA5}">
                      <a16:colId xmlns:a16="http://schemas.microsoft.com/office/drawing/2014/main" val="20007"/>
                    </a:ext>
                  </a:extLst>
                </a:gridCol>
                <a:gridCol w="707425">
                  <a:extLst>
                    <a:ext uri="{9D8B030D-6E8A-4147-A177-3AD203B41FA5}">
                      <a16:colId xmlns:a16="http://schemas.microsoft.com/office/drawing/2014/main" val="20008"/>
                    </a:ext>
                  </a:extLst>
                </a:gridCol>
                <a:gridCol w="707425">
                  <a:extLst>
                    <a:ext uri="{9D8B030D-6E8A-4147-A177-3AD203B41FA5}">
                      <a16:colId xmlns:a16="http://schemas.microsoft.com/office/drawing/2014/main" val="20009"/>
                    </a:ext>
                  </a:extLst>
                </a:gridCol>
                <a:gridCol w="707425">
                  <a:extLst>
                    <a:ext uri="{9D8B030D-6E8A-4147-A177-3AD203B41FA5}">
                      <a16:colId xmlns:a16="http://schemas.microsoft.com/office/drawing/2014/main" val="20010"/>
                    </a:ext>
                  </a:extLst>
                </a:gridCol>
                <a:gridCol w="707425">
                  <a:extLst>
                    <a:ext uri="{9D8B030D-6E8A-4147-A177-3AD203B41FA5}">
                      <a16:colId xmlns:a16="http://schemas.microsoft.com/office/drawing/2014/main" val="20011"/>
                    </a:ext>
                  </a:extLst>
                </a:gridCol>
                <a:gridCol w="707425">
                  <a:extLst>
                    <a:ext uri="{9D8B030D-6E8A-4147-A177-3AD203B41FA5}">
                      <a16:colId xmlns:a16="http://schemas.microsoft.com/office/drawing/2014/main" val="20012"/>
                    </a:ext>
                  </a:extLst>
                </a:gridCol>
              </a:tblGrid>
              <a:tr h="158503">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序号</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2025</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8"/>
                  </a:ext>
                </a:extLst>
              </a:tr>
              <a:tr h="162212">
                <a:tc gridSpan="7">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9"/>
                  </a:ext>
                </a:extLst>
              </a:tr>
            </a:tbl>
          </a:graphicData>
        </a:graphic>
      </p:graphicFrame>
      <p:sp>
        <p:nvSpPr>
          <p:cNvPr id="15" name="矩形 14"/>
          <p:cNvSpPr/>
          <p:nvPr/>
        </p:nvSpPr>
        <p:spPr>
          <a:xfrm>
            <a:off x="652396" y="3651870"/>
            <a:ext cx="7983227" cy="1296144"/>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① 关联公司是指申请公司股东控股（持股合计≥</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51%</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）的其它公司 </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 表格关联公司数据</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必须含申请公司及其他所有关联公司的本年度（填写具体月份）及上一年度的财务数据，表格行数不够请增加一页填写</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a16="http://schemas.microsoft.com/office/drawing/2014/main" id="{85DA0F13-0A70-460A-481C-AE3FFA3C2507}"/>
              </a:ext>
            </a:extLst>
          </p:cNvPr>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583584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UwYWU4ZDcwMTE4MjMzNDc4YmI4NDQzMDQ0MzNiZmM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1a279ae-d181-4a33-9b01-794cacaecb8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947127c3-0886-4ebf-8109-7c34f0d922c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e62a722-f0f0-4465-aaf9-9405e024b41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f8df3f3-a898-430b-b4ac-fd07b9452349}"/>
  <p:tag name="TABLE_ENDDRAG_ORIGIN_RECT" val="701*74"/>
  <p:tag name="TABLE_ENDDRAG_RECT" val="2*321*701*7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82a2a23e-4d4f-47a9-ab3b-0645e139779a}"/>
  <p:tag name="TABLE_ENDDRAG_ORIGIN_RECT" val="714*357"/>
  <p:tag name="TABLE_ENDDRAG_RECT" val="2*30*714*357"/>
</p:tagLst>
</file>

<file path=ppt/theme/theme1.xml><?xml version="1.0" encoding="utf-8"?>
<a:theme xmlns:a="http://schemas.openxmlformats.org/drawingml/2006/main" name="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3036</TotalTime>
  <Words>5055</Words>
  <Application>Microsoft Office PowerPoint</Application>
  <PresentationFormat>全屏显示(16:9)</PresentationFormat>
  <Paragraphs>1022</Paragraphs>
  <Slides>33</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33</vt:i4>
      </vt:variant>
    </vt:vector>
  </HeadingPairs>
  <TitlesOfParts>
    <vt:vector size="39" baseType="lpstr">
      <vt:lpstr>等线</vt:lpstr>
      <vt:lpstr>宋体</vt:lpstr>
      <vt:lpstr>微软雅黑</vt:lpstr>
      <vt:lpstr>Arial</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张迎乐</dc:creator>
  <cp:lastModifiedBy>杨逸晖</cp:lastModifiedBy>
  <cp:revision>2007</cp:revision>
  <cp:lastPrinted>2019-05-06T00:58:00Z</cp:lastPrinted>
  <dcterms:created xsi:type="dcterms:W3CDTF">2017-05-21T10:22:00Z</dcterms:created>
  <dcterms:modified xsi:type="dcterms:W3CDTF">2026-04-13T08:37:37Z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0820A3D1CB3048AE9F14130207D3977D</vt:lpwstr>
  </property>
</Properties>
</file>